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7.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7" r:id="rId2"/>
    <p:sldId id="271" r:id="rId3"/>
    <p:sldId id="260" r:id="rId4"/>
    <p:sldId id="259" r:id="rId5"/>
    <p:sldId id="275" r:id="rId6"/>
    <p:sldId id="285" r:id="rId7"/>
    <p:sldId id="284" r:id="rId8"/>
    <p:sldId id="286" r:id="rId9"/>
    <p:sldId id="261" r:id="rId10"/>
    <p:sldId id="256" r:id="rId11"/>
    <p:sldId id="268" r:id="rId12"/>
    <p:sldId id="273" r:id="rId13"/>
    <p:sldId id="287" r:id="rId14"/>
    <p:sldId id="277" r:id="rId15"/>
    <p:sldId id="280" r:id="rId16"/>
    <p:sldId id="281" r:id="rId17"/>
    <p:sldId id="279" r:id="rId18"/>
    <p:sldId id="288" r:id="rId19"/>
    <p:sldId id="276" r:id="rId20"/>
    <p:sldId id="282" r:id="rId21"/>
    <p:sldId id="274" r:id="rId22"/>
    <p:sldId id="291" r:id="rId23"/>
    <p:sldId id="292" r:id="rId24"/>
    <p:sldId id="295" r:id="rId25"/>
    <p:sldId id="289" r:id="rId26"/>
    <p:sldId id="293" r:id="rId27"/>
    <p:sldId id="290" r:id="rId28"/>
    <p:sldId id="266" r:id="rId29"/>
    <p:sldId id="294" r:id="rId30"/>
    <p:sldId id="269" r:id="rId31"/>
  </p:sldIdLst>
  <p:sldSz cx="13817600" cy="7772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kcs Sakthivel" initials="GS" lastIdx="1" clrIdx="0">
    <p:extLst>
      <p:ext uri="{19B8F6BF-5375-455C-9EA6-DF929625EA0E}">
        <p15:presenceInfo xmlns:p15="http://schemas.microsoft.com/office/powerpoint/2012/main" userId="aaf07a8131f8c92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01" autoAdjust="0"/>
  </p:normalViewPr>
  <p:slideViewPr>
    <p:cSldViewPr snapToGrid="0">
      <p:cViewPr varScale="1">
        <p:scale>
          <a:sx n="73" d="100"/>
          <a:sy n="73" d="100"/>
        </p:scale>
        <p:origin x="662" y="58"/>
      </p:cViewPr>
      <p:guideLst/>
    </p:cSldViewPr>
  </p:slideViewPr>
  <p:notesTextViewPr>
    <p:cViewPr>
      <p:scale>
        <a:sx n="1" d="1"/>
        <a:sy n="1" d="1"/>
      </p:scale>
      <p:origin x="0" y="0"/>
    </p:cViewPr>
  </p:notesTextViewPr>
  <p:sorterViewPr>
    <p:cViewPr>
      <p:scale>
        <a:sx n="100" d="100"/>
        <a:sy n="100" d="100"/>
      </p:scale>
      <p:origin x="0" y="-653"/>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g>
</file>

<file path=ppt/media/image13.png>
</file>

<file path=ppt/media/image14.jpg>
</file>

<file path=ppt/media/image15.jpg>
</file>

<file path=ppt/media/image16.png>
</file>

<file path=ppt/media/image17.png>
</file>

<file path=ppt/media/image18.png>
</file>

<file path=ppt/media/image19.jpeg>
</file>

<file path=ppt/media/image2.jpeg>
</file>

<file path=ppt/media/image20.jpeg>
</file>

<file path=ppt/media/image21.png>
</file>

<file path=ppt/media/image3.png>
</file>

<file path=ppt/media/image4.jpg>
</file>

<file path=ppt/media/image5.jpg>
</file>

<file path=ppt/media/image6.jpeg>
</file>

<file path=ppt/media/image7.jp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59"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660"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661"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662"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3"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664"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extLst>
      <p:ext uri="{BB962C8B-B14F-4D97-AF65-F5344CB8AC3E}">
        <p14:creationId xmlns:p14="http://schemas.microsoft.com/office/powerpoint/2010/main" val="26208787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96" name="Title 1"/>
          <p:cNvSpPr>
            <a:spLocks noGrp="1"/>
          </p:cNvSpPr>
          <p:nvPr>
            <p:ph type="ctrTitle"/>
          </p:nvPr>
        </p:nvSpPr>
        <p:spPr>
          <a:xfrm>
            <a:off x="1727200" y="1272011"/>
            <a:ext cx="10363200" cy="2705947"/>
          </a:xfrm>
        </p:spPr>
        <p:txBody>
          <a:bodyPr anchor="b"/>
          <a:lstStyle>
            <a:lvl1pPr algn="ctr">
              <a:defRPr sz="6800"/>
            </a:lvl1pPr>
          </a:lstStyle>
          <a:p>
            <a:r>
              <a:rPr lang="en-US"/>
              <a:t>Click to edit Master title style</a:t>
            </a:r>
          </a:p>
        </p:txBody>
      </p:sp>
      <p:sp>
        <p:nvSpPr>
          <p:cNvPr id="1048597" name="Subtitle 2"/>
          <p:cNvSpPr>
            <a:spLocks noGrp="1"/>
          </p:cNvSpPr>
          <p:nvPr>
            <p:ph type="subTitle" idx="1"/>
          </p:nvPr>
        </p:nvSpPr>
        <p:spPr>
          <a:xfrm>
            <a:off x="1727200" y="4082310"/>
            <a:ext cx="10363200" cy="1876530"/>
          </a:xfrm>
        </p:spPr>
        <p:txBody>
          <a:bodyPr/>
          <a:lstStyle>
            <a:lvl1pPr marL="0" indent="0" algn="ctr">
              <a:buNone/>
              <a:defRPr sz="2720"/>
            </a:lvl1pPr>
            <a:lvl2pPr marL="518145" indent="0" algn="ctr">
              <a:buNone/>
              <a:defRPr sz="2267"/>
            </a:lvl2pPr>
            <a:lvl3pPr marL="1036290" indent="0" algn="ctr">
              <a:buNone/>
              <a:defRPr sz="2040"/>
            </a:lvl3pPr>
            <a:lvl4pPr marL="1554434" indent="0" algn="ctr">
              <a:buNone/>
              <a:defRPr sz="1813"/>
            </a:lvl4pPr>
            <a:lvl5pPr marL="2072579" indent="0" algn="ctr">
              <a:buNone/>
              <a:defRPr sz="1813"/>
            </a:lvl5pPr>
            <a:lvl6pPr marL="2590724" indent="0" algn="ctr">
              <a:buNone/>
              <a:defRPr sz="1813"/>
            </a:lvl6pPr>
            <a:lvl7pPr marL="3108869" indent="0" algn="ctr">
              <a:buNone/>
              <a:defRPr sz="1813"/>
            </a:lvl7pPr>
            <a:lvl8pPr marL="3627013" indent="0" algn="ctr">
              <a:buNone/>
              <a:defRPr sz="1813"/>
            </a:lvl8pPr>
            <a:lvl9pPr marL="4145158" indent="0" algn="ctr">
              <a:buNone/>
              <a:defRPr sz="1813"/>
            </a:lvl9pPr>
          </a:lstStyle>
          <a:p>
            <a:r>
              <a:rPr lang="en-US"/>
              <a:t>Click to edit Master subtitle style</a:t>
            </a:r>
          </a:p>
        </p:txBody>
      </p:sp>
      <p:sp>
        <p:nvSpPr>
          <p:cNvPr id="1048598" name="Date Placeholder 3"/>
          <p:cNvSpPr>
            <a:spLocks noGrp="1"/>
          </p:cNvSpPr>
          <p:nvPr>
            <p:ph type="dt" sz="half" idx="10"/>
          </p:nvPr>
        </p:nvSpPr>
        <p:spPr/>
        <p:txBody>
          <a:bodyPr/>
          <a:lstStyle/>
          <a:p>
            <a:pPr lvl="0"/>
            <a:fld id="{9160B1D8-020E-44C1-8B90-00364C7AAA79}" type="datetime1">
              <a:rPr lang="en-US" smtClean="0"/>
              <a:pPr lvl="0"/>
              <a:t>4/30/2024</a:t>
            </a:fld>
            <a:endParaRPr lang="en-US"/>
          </a:p>
        </p:txBody>
      </p:sp>
      <p:sp>
        <p:nvSpPr>
          <p:cNvPr id="1048599" name="Footer Placeholder 4"/>
          <p:cNvSpPr>
            <a:spLocks noGrp="1"/>
          </p:cNvSpPr>
          <p:nvPr>
            <p:ph type="ftr" sz="quarter" idx="11"/>
          </p:nvPr>
        </p:nvSpPr>
        <p:spPr/>
        <p:txBody>
          <a:bodyPr/>
          <a:lstStyle/>
          <a:p>
            <a:pPr lvl="0"/>
            <a:endParaRPr lang="en-US"/>
          </a:p>
        </p:txBody>
      </p:sp>
      <p:sp>
        <p:nvSpPr>
          <p:cNvPr id="1048600" name="Slide Number Placeholder 5"/>
          <p:cNvSpPr>
            <a:spLocks noGrp="1"/>
          </p:cNvSpPr>
          <p:nvPr>
            <p:ph type="sldNum" sz="quarter" idx="12"/>
          </p:nvPr>
        </p:nvSpPr>
        <p:spPr/>
        <p:txBody>
          <a:bodyPr/>
          <a:lstStyle/>
          <a:p>
            <a:pPr lvl="0"/>
            <a:fld id="{9C4C12F4-E7CD-4A64-9224-991A7C78311F}"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9" name="Title 1"/>
          <p:cNvSpPr>
            <a:spLocks noGrp="1"/>
          </p:cNvSpPr>
          <p:nvPr>
            <p:ph type="title"/>
          </p:nvPr>
        </p:nvSpPr>
        <p:spPr/>
        <p:txBody>
          <a:bodyPr/>
          <a:lstStyle/>
          <a:p>
            <a:r>
              <a:rPr lang="en-US"/>
              <a:t>Click to edit Master title style</a:t>
            </a:r>
          </a:p>
        </p:txBody>
      </p:sp>
      <p:sp>
        <p:nvSpPr>
          <p:cNvPr id="1048630"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1" name="Date Placeholder 3"/>
          <p:cNvSpPr>
            <a:spLocks noGrp="1"/>
          </p:cNvSpPr>
          <p:nvPr>
            <p:ph type="dt" sz="half" idx="10"/>
          </p:nvPr>
        </p:nvSpPr>
        <p:spPr/>
        <p:txBody>
          <a:bodyPr/>
          <a:lstStyle/>
          <a:p>
            <a:pPr lvl="0"/>
            <a:fld id="{9E239356-F2CD-493F-8396-343D5493DD35}" type="datetime1">
              <a:rPr lang="en-US" smtClean="0"/>
              <a:pPr lvl="0"/>
              <a:t>4/30/2024</a:t>
            </a:fld>
            <a:endParaRPr lang="en-US"/>
          </a:p>
        </p:txBody>
      </p:sp>
      <p:sp>
        <p:nvSpPr>
          <p:cNvPr id="1048632" name="Footer Placeholder 4"/>
          <p:cNvSpPr>
            <a:spLocks noGrp="1"/>
          </p:cNvSpPr>
          <p:nvPr>
            <p:ph type="ftr" sz="quarter" idx="11"/>
          </p:nvPr>
        </p:nvSpPr>
        <p:spPr/>
        <p:txBody>
          <a:bodyPr/>
          <a:lstStyle/>
          <a:p>
            <a:pPr lvl="0"/>
            <a:endParaRPr lang="en-US"/>
          </a:p>
        </p:txBody>
      </p:sp>
      <p:sp>
        <p:nvSpPr>
          <p:cNvPr id="1048633" name="Slide Number Placeholder 5"/>
          <p:cNvSpPr>
            <a:spLocks noGrp="1"/>
          </p:cNvSpPr>
          <p:nvPr>
            <p:ph type="sldNum" sz="quarter" idx="12"/>
          </p:nvPr>
        </p:nvSpPr>
        <p:spPr/>
        <p:txBody>
          <a:bodyPr/>
          <a:lstStyle/>
          <a:p>
            <a:pPr lvl="0"/>
            <a:fld id="{FAF5EF52-682D-4EFE-9C41-E082F4BB5F6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8" name="Vertical Title 1"/>
          <p:cNvSpPr>
            <a:spLocks noGrp="1"/>
          </p:cNvSpPr>
          <p:nvPr>
            <p:ph type="title" orient="vert"/>
          </p:nvPr>
        </p:nvSpPr>
        <p:spPr>
          <a:xfrm>
            <a:off x="9888220" y="413808"/>
            <a:ext cx="2979420" cy="6586750"/>
          </a:xfrm>
        </p:spPr>
        <p:txBody>
          <a:bodyPr vert="eaVert"/>
          <a:lstStyle/>
          <a:p>
            <a:r>
              <a:rPr lang="en-US"/>
              <a:t>Click to edit Master title style</a:t>
            </a:r>
          </a:p>
        </p:txBody>
      </p:sp>
      <p:sp>
        <p:nvSpPr>
          <p:cNvPr id="1048619" name="Vertical Text Placeholder 2"/>
          <p:cNvSpPr>
            <a:spLocks noGrp="1"/>
          </p:cNvSpPr>
          <p:nvPr>
            <p:ph type="body" orient="vert" idx="1"/>
          </p:nvPr>
        </p:nvSpPr>
        <p:spPr>
          <a:xfrm>
            <a:off x="949960" y="413808"/>
            <a:ext cx="8765540" cy="65867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20" name="Date Placeholder 3"/>
          <p:cNvSpPr>
            <a:spLocks noGrp="1"/>
          </p:cNvSpPr>
          <p:nvPr>
            <p:ph type="dt" sz="half" idx="10"/>
          </p:nvPr>
        </p:nvSpPr>
        <p:spPr/>
        <p:txBody>
          <a:bodyPr/>
          <a:lstStyle/>
          <a:p>
            <a:pPr lvl="0"/>
            <a:fld id="{6D90997A-15CA-429C-AE07-3CBE88384B18}" type="datetime1">
              <a:rPr lang="en-US" smtClean="0"/>
              <a:pPr lvl="0"/>
              <a:t>4/30/2024</a:t>
            </a:fld>
            <a:endParaRPr lang="en-US"/>
          </a:p>
        </p:txBody>
      </p:sp>
      <p:sp>
        <p:nvSpPr>
          <p:cNvPr id="1048621" name="Footer Placeholder 4"/>
          <p:cNvSpPr>
            <a:spLocks noGrp="1"/>
          </p:cNvSpPr>
          <p:nvPr>
            <p:ph type="ftr" sz="quarter" idx="11"/>
          </p:nvPr>
        </p:nvSpPr>
        <p:spPr/>
        <p:txBody>
          <a:bodyPr/>
          <a:lstStyle/>
          <a:p>
            <a:pPr lvl="0"/>
            <a:endParaRPr lang="en-US"/>
          </a:p>
        </p:txBody>
      </p:sp>
      <p:sp>
        <p:nvSpPr>
          <p:cNvPr id="1048622" name="Slide Number Placeholder 5"/>
          <p:cNvSpPr>
            <a:spLocks noGrp="1"/>
          </p:cNvSpPr>
          <p:nvPr>
            <p:ph type="sldNum" sz="quarter" idx="12"/>
          </p:nvPr>
        </p:nvSpPr>
        <p:spPr/>
        <p:txBody>
          <a:bodyPr/>
          <a:lstStyle/>
          <a:p>
            <a:pPr lvl="0"/>
            <a:fld id="{D3FCCC72-8CA8-4499-B0DB-2BEE05FEAB5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t>Click to edit Master title style</a:t>
            </a:r>
          </a:p>
        </p:txBody>
      </p:sp>
      <p:sp>
        <p:nvSpPr>
          <p:cNvPr id="104858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83" name="Date Placeholder 3"/>
          <p:cNvSpPr>
            <a:spLocks noGrp="1"/>
          </p:cNvSpPr>
          <p:nvPr>
            <p:ph type="dt" sz="half" idx="10"/>
          </p:nvPr>
        </p:nvSpPr>
        <p:spPr/>
        <p:txBody>
          <a:bodyPr/>
          <a:lstStyle/>
          <a:p>
            <a:pPr lvl="0"/>
            <a:fld id="{84975E44-1736-4018-BAA9-67CFD0A52FCB}" type="datetime1">
              <a:rPr lang="en-US" smtClean="0"/>
              <a:pPr lvl="0"/>
              <a:t>4/30/2024</a:t>
            </a:fld>
            <a:endParaRPr lang="en-US"/>
          </a:p>
        </p:txBody>
      </p:sp>
      <p:sp>
        <p:nvSpPr>
          <p:cNvPr id="1048584" name="Footer Placeholder 4"/>
          <p:cNvSpPr>
            <a:spLocks noGrp="1"/>
          </p:cNvSpPr>
          <p:nvPr>
            <p:ph type="ftr" sz="quarter" idx="11"/>
          </p:nvPr>
        </p:nvSpPr>
        <p:spPr/>
        <p:txBody>
          <a:bodyPr/>
          <a:lstStyle/>
          <a:p>
            <a:pPr lvl="0"/>
            <a:endParaRPr lang="en-US"/>
          </a:p>
        </p:txBody>
      </p:sp>
      <p:sp>
        <p:nvSpPr>
          <p:cNvPr id="1048585" name="Slide Number Placeholder 5"/>
          <p:cNvSpPr>
            <a:spLocks noGrp="1"/>
          </p:cNvSpPr>
          <p:nvPr>
            <p:ph type="sldNum" sz="quarter" idx="12"/>
          </p:nvPr>
        </p:nvSpPr>
        <p:spPr/>
        <p:txBody>
          <a:bodyPr/>
          <a:lstStyle/>
          <a:p>
            <a:pPr lvl="0"/>
            <a:fld id="{F3E497BC-6B5D-4F4F-9A47-33701BC3A2A0}"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34" name="Title 1"/>
          <p:cNvSpPr>
            <a:spLocks noGrp="1"/>
          </p:cNvSpPr>
          <p:nvPr>
            <p:ph type="title"/>
          </p:nvPr>
        </p:nvSpPr>
        <p:spPr>
          <a:xfrm>
            <a:off x="942763" y="1937704"/>
            <a:ext cx="11917680" cy="3233102"/>
          </a:xfrm>
        </p:spPr>
        <p:txBody>
          <a:bodyPr anchor="b"/>
          <a:lstStyle>
            <a:lvl1pPr>
              <a:defRPr sz="6800"/>
            </a:lvl1pPr>
          </a:lstStyle>
          <a:p>
            <a:r>
              <a:rPr lang="en-US"/>
              <a:t>Click to edit Master title style</a:t>
            </a:r>
          </a:p>
        </p:txBody>
      </p:sp>
      <p:sp>
        <p:nvSpPr>
          <p:cNvPr id="1048635" name="Text Placeholder 2"/>
          <p:cNvSpPr>
            <a:spLocks noGrp="1"/>
          </p:cNvSpPr>
          <p:nvPr>
            <p:ph type="body" idx="1"/>
          </p:nvPr>
        </p:nvSpPr>
        <p:spPr>
          <a:xfrm>
            <a:off x="942763" y="5201392"/>
            <a:ext cx="11917680" cy="1700212"/>
          </a:xfrm>
        </p:spPr>
        <p:txBody>
          <a:bodyPr/>
          <a:lstStyle>
            <a:lvl1pPr marL="0" indent="0">
              <a:buNone/>
              <a:defRPr sz="2720">
                <a:solidFill>
                  <a:schemeClr val="tx1">
                    <a:tint val="75000"/>
                  </a:schemeClr>
                </a:solidFill>
              </a:defRPr>
            </a:lvl1pPr>
            <a:lvl2pPr marL="518145" indent="0">
              <a:buNone/>
              <a:defRPr sz="2267">
                <a:solidFill>
                  <a:schemeClr val="tx1">
                    <a:tint val="75000"/>
                  </a:schemeClr>
                </a:solidFill>
              </a:defRPr>
            </a:lvl2pPr>
            <a:lvl3pPr marL="1036290" indent="0">
              <a:buNone/>
              <a:defRPr sz="2040">
                <a:solidFill>
                  <a:schemeClr val="tx1">
                    <a:tint val="75000"/>
                  </a:schemeClr>
                </a:solidFill>
              </a:defRPr>
            </a:lvl3pPr>
            <a:lvl4pPr marL="1554434" indent="0">
              <a:buNone/>
              <a:defRPr sz="1813">
                <a:solidFill>
                  <a:schemeClr val="tx1">
                    <a:tint val="75000"/>
                  </a:schemeClr>
                </a:solidFill>
              </a:defRPr>
            </a:lvl4pPr>
            <a:lvl5pPr marL="2072579" indent="0">
              <a:buNone/>
              <a:defRPr sz="1813">
                <a:solidFill>
                  <a:schemeClr val="tx1">
                    <a:tint val="75000"/>
                  </a:schemeClr>
                </a:solidFill>
              </a:defRPr>
            </a:lvl5pPr>
            <a:lvl6pPr marL="2590724" indent="0">
              <a:buNone/>
              <a:defRPr sz="1813">
                <a:solidFill>
                  <a:schemeClr val="tx1">
                    <a:tint val="75000"/>
                  </a:schemeClr>
                </a:solidFill>
              </a:defRPr>
            </a:lvl6pPr>
            <a:lvl7pPr marL="3108869" indent="0">
              <a:buNone/>
              <a:defRPr sz="1813">
                <a:solidFill>
                  <a:schemeClr val="tx1">
                    <a:tint val="75000"/>
                  </a:schemeClr>
                </a:solidFill>
              </a:defRPr>
            </a:lvl7pPr>
            <a:lvl8pPr marL="3627013" indent="0">
              <a:buNone/>
              <a:defRPr sz="1813">
                <a:solidFill>
                  <a:schemeClr val="tx1">
                    <a:tint val="75000"/>
                  </a:schemeClr>
                </a:solidFill>
              </a:defRPr>
            </a:lvl8pPr>
            <a:lvl9pPr marL="4145158" indent="0">
              <a:buNone/>
              <a:defRPr sz="1813">
                <a:solidFill>
                  <a:schemeClr val="tx1">
                    <a:tint val="75000"/>
                  </a:schemeClr>
                </a:solidFill>
              </a:defRPr>
            </a:lvl9pPr>
          </a:lstStyle>
          <a:p>
            <a:pPr lvl="0"/>
            <a:r>
              <a:rPr lang="en-US"/>
              <a:t>Click to edit Master text styles</a:t>
            </a:r>
          </a:p>
        </p:txBody>
      </p:sp>
      <p:sp>
        <p:nvSpPr>
          <p:cNvPr id="1048636" name="Date Placeholder 3"/>
          <p:cNvSpPr>
            <a:spLocks noGrp="1"/>
          </p:cNvSpPr>
          <p:nvPr>
            <p:ph type="dt" sz="half" idx="10"/>
          </p:nvPr>
        </p:nvSpPr>
        <p:spPr/>
        <p:txBody>
          <a:bodyPr/>
          <a:lstStyle/>
          <a:p>
            <a:pPr lvl="0"/>
            <a:fld id="{8E515678-8BCD-4625-AC18-D4275C66E9CC}" type="datetime1">
              <a:rPr lang="en-US" smtClean="0"/>
              <a:pPr lvl="0"/>
              <a:t>4/30/2024</a:t>
            </a:fld>
            <a:endParaRPr lang="en-US"/>
          </a:p>
        </p:txBody>
      </p:sp>
      <p:sp>
        <p:nvSpPr>
          <p:cNvPr id="1048637" name="Footer Placeholder 4"/>
          <p:cNvSpPr>
            <a:spLocks noGrp="1"/>
          </p:cNvSpPr>
          <p:nvPr>
            <p:ph type="ftr" sz="quarter" idx="11"/>
          </p:nvPr>
        </p:nvSpPr>
        <p:spPr/>
        <p:txBody>
          <a:bodyPr/>
          <a:lstStyle/>
          <a:p>
            <a:pPr lvl="0"/>
            <a:endParaRPr lang="en-US"/>
          </a:p>
        </p:txBody>
      </p:sp>
      <p:sp>
        <p:nvSpPr>
          <p:cNvPr id="1048638" name="Slide Number Placeholder 5"/>
          <p:cNvSpPr>
            <a:spLocks noGrp="1"/>
          </p:cNvSpPr>
          <p:nvPr>
            <p:ph type="sldNum" sz="quarter" idx="12"/>
          </p:nvPr>
        </p:nvSpPr>
        <p:spPr/>
        <p:txBody>
          <a:bodyPr/>
          <a:lstStyle/>
          <a:p>
            <a:pPr lvl="0"/>
            <a:fld id="{636B8C02-E471-4F60-A1C5-A611553F3EF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9" name="Title 1"/>
          <p:cNvSpPr>
            <a:spLocks noGrp="1"/>
          </p:cNvSpPr>
          <p:nvPr>
            <p:ph type="title"/>
          </p:nvPr>
        </p:nvSpPr>
        <p:spPr/>
        <p:txBody>
          <a:bodyPr/>
          <a:lstStyle/>
          <a:p>
            <a:r>
              <a:rPr lang="en-US"/>
              <a:t>Click to edit Master title style</a:t>
            </a:r>
          </a:p>
        </p:txBody>
      </p:sp>
      <p:sp>
        <p:nvSpPr>
          <p:cNvPr id="1048640" name="Content Placeholder 2"/>
          <p:cNvSpPr>
            <a:spLocks noGrp="1"/>
          </p:cNvSpPr>
          <p:nvPr>
            <p:ph sz="half" idx="1"/>
          </p:nvPr>
        </p:nvSpPr>
        <p:spPr>
          <a:xfrm>
            <a:off x="949960" y="2069042"/>
            <a:ext cx="5872480" cy="49315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1" name="Content Placeholder 3"/>
          <p:cNvSpPr>
            <a:spLocks noGrp="1"/>
          </p:cNvSpPr>
          <p:nvPr>
            <p:ph sz="half" idx="2"/>
          </p:nvPr>
        </p:nvSpPr>
        <p:spPr>
          <a:xfrm>
            <a:off x="6995160" y="2069042"/>
            <a:ext cx="5872480" cy="49315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2" name="Date Placeholder 4"/>
          <p:cNvSpPr>
            <a:spLocks noGrp="1"/>
          </p:cNvSpPr>
          <p:nvPr>
            <p:ph type="dt" sz="half" idx="10"/>
          </p:nvPr>
        </p:nvSpPr>
        <p:spPr/>
        <p:txBody>
          <a:bodyPr/>
          <a:lstStyle/>
          <a:p>
            <a:pPr lvl="0"/>
            <a:fld id="{640F6736-4F85-44B4-8AF5-90E4885B3B2B}" type="datetime1">
              <a:rPr lang="en-US" smtClean="0"/>
              <a:pPr lvl="0"/>
              <a:t>4/30/2024</a:t>
            </a:fld>
            <a:endParaRPr lang="en-US"/>
          </a:p>
        </p:txBody>
      </p:sp>
      <p:sp>
        <p:nvSpPr>
          <p:cNvPr id="1048643" name="Footer Placeholder 5"/>
          <p:cNvSpPr>
            <a:spLocks noGrp="1"/>
          </p:cNvSpPr>
          <p:nvPr>
            <p:ph type="ftr" sz="quarter" idx="11"/>
          </p:nvPr>
        </p:nvSpPr>
        <p:spPr/>
        <p:txBody>
          <a:bodyPr/>
          <a:lstStyle/>
          <a:p>
            <a:pPr lvl="0"/>
            <a:endParaRPr lang="en-US"/>
          </a:p>
        </p:txBody>
      </p:sp>
      <p:sp>
        <p:nvSpPr>
          <p:cNvPr id="1048644" name="Slide Number Placeholder 6"/>
          <p:cNvSpPr>
            <a:spLocks noGrp="1"/>
          </p:cNvSpPr>
          <p:nvPr>
            <p:ph type="sldNum" sz="quarter" idx="12"/>
          </p:nvPr>
        </p:nvSpPr>
        <p:spPr/>
        <p:txBody>
          <a:bodyPr/>
          <a:lstStyle/>
          <a:p>
            <a:pPr lvl="0"/>
            <a:fld id="{D51F2083-2529-4943-B496-410FB3B4B71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5" name="Title 1"/>
          <p:cNvSpPr>
            <a:spLocks noGrp="1"/>
          </p:cNvSpPr>
          <p:nvPr>
            <p:ph type="title"/>
          </p:nvPr>
        </p:nvSpPr>
        <p:spPr>
          <a:xfrm>
            <a:off x="951760" y="413809"/>
            <a:ext cx="11917680" cy="1502305"/>
          </a:xfrm>
        </p:spPr>
        <p:txBody>
          <a:bodyPr/>
          <a:lstStyle/>
          <a:p>
            <a:r>
              <a:rPr lang="en-US"/>
              <a:t>Click to edit Master title style</a:t>
            </a:r>
          </a:p>
        </p:txBody>
      </p:sp>
      <p:sp>
        <p:nvSpPr>
          <p:cNvPr id="1048646" name="Text Placeholder 2"/>
          <p:cNvSpPr>
            <a:spLocks noGrp="1"/>
          </p:cNvSpPr>
          <p:nvPr>
            <p:ph type="body" idx="1"/>
          </p:nvPr>
        </p:nvSpPr>
        <p:spPr>
          <a:xfrm>
            <a:off x="951760" y="1905318"/>
            <a:ext cx="5845492"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n-US"/>
              <a:t>Click to edit Master text styles</a:t>
            </a:r>
          </a:p>
        </p:txBody>
      </p:sp>
      <p:sp>
        <p:nvSpPr>
          <p:cNvPr id="1048647" name="Content Placeholder 3"/>
          <p:cNvSpPr>
            <a:spLocks noGrp="1"/>
          </p:cNvSpPr>
          <p:nvPr>
            <p:ph sz="half" idx="2"/>
          </p:nvPr>
        </p:nvSpPr>
        <p:spPr>
          <a:xfrm>
            <a:off x="951760" y="2839085"/>
            <a:ext cx="5845492" cy="41758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8" name="Text Placeholder 4"/>
          <p:cNvSpPr>
            <a:spLocks noGrp="1"/>
          </p:cNvSpPr>
          <p:nvPr>
            <p:ph type="body" sz="quarter" idx="3"/>
          </p:nvPr>
        </p:nvSpPr>
        <p:spPr>
          <a:xfrm>
            <a:off x="6995160" y="1905318"/>
            <a:ext cx="5874280" cy="933767"/>
          </a:xfrm>
        </p:spPr>
        <p:txBody>
          <a:bodyPr anchor="b"/>
          <a:lstStyle>
            <a:lvl1pPr marL="0" indent="0">
              <a:buNone/>
              <a:defRPr sz="2720" b="1"/>
            </a:lvl1pPr>
            <a:lvl2pPr marL="518145" indent="0">
              <a:buNone/>
              <a:defRPr sz="2267" b="1"/>
            </a:lvl2pPr>
            <a:lvl3pPr marL="1036290" indent="0">
              <a:buNone/>
              <a:defRPr sz="2040" b="1"/>
            </a:lvl3pPr>
            <a:lvl4pPr marL="1554434" indent="0">
              <a:buNone/>
              <a:defRPr sz="1813" b="1"/>
            </a:lvl4pPr>
            <a:lvl5pPr marL="2072579" indent="0">
              <a:buNone/>
              <a:defRPr sz="1813" b="1"/>
            </a:lvl5pPr>
            <a:lvl6pPr marL="2590724" indent="0">
              <a:buNone/>
              <a:defRPr sz="1813" b="1"/>
            </a:lvl6pPr>
            <a:lvl7pPr marL="3108869" indent="0">
              <a:buNone/>
              <a:defRPr sz="1813" b="1"/>
            </a:lvl7pPr>
            <a:lvl8pPr marL="3627013" indent="0">
              <a:buNone/>
              <a:defRPr sz="1813" b="1"/>
            </a:lvl8pPr>
            <a:lvl9pPr marL="4145158" indent="0">
              <a:buNone/>
              <a:defRPr sz="1813" b="1"/>
            </a:lvl9pPr>
          </a:lstStyle>
          <a:p>
            <a:pPr lvl="0"/>
            <a:r>
              <a:rPr lang="en-US"/>
              <a:t>Click to edit Master text styles</a:t>
            </a:r>
          </a:p>
        </p:txBody>
      </p:sp>
      <p:sp>
        <p:nvSpPr>
          <p:cNvPr id="1048649" name="Content Placeholder 5"/>
          <p:cNvSpPr>
            <a:spLocks noGrp="1"/>
          </p:cNvSpPr>
          <p:nvPr>
            <p:ph sz="quarter" idx="4"/>
          </p:nvPr>
        </p:nvSpPr>
        <p:spPr>
          <a:xfrm>
            <a:off x="6995160" y="2839085"/>
            <a:ext cx="5874280" cy="41758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0" name="Date Placeholder 6"/>
          <p:cNvSpPr>
            <a:spLocks noGrp="1"/>
          </p:cNvSpPr>
          <p:nvPr>
            <p:ph type="dt" sz="half" idx="10"/>
          </p:nvPr>
        </p:nvSpPr>
        <p:spPr/>
        <p:txBody>
          <a:bodyPr/>
          <a:lstStyle/>
          <a:p>
            <a:pPr lvl="0"/>
            <a:fld id="{B0829AD8-DE21-45D8-976E-8FEF783C4210}" type="datetime1">
              <a:rPr lang="en-US" smtClean="0"/>
              <a:pPr lvl="0"/>
              <a:t>4/30/2024</a:t>
            </a:fld>
            <a:endParaRPr lang="en-US"/>
          </a:p>
        </p:txBody>
      </p:sp>
      <p:sp>
        <p:nvSpPr>
          <p:cNvPr id="1048651" name="Footer Placeholder 7"/>
          <p:cNvSpPr>
            <a:spLocks noGrp="1"/>
          </p:cNvSpPr>
          <p:nvPr>
            <p:ph type="ftr" sz="quarter" idx="11"/>
          </p:nvPr>
        </p:nvSpPr>
        <p:spPr/>
        <p:txBody>
          <a:bodyPr/>
          <a:lstStyle/>
          <a:p>
            <a:pPr lvl="0"/>
            <a:endParaRPr lang="en-US"/>
          </a:p>
        </p:txBody>
      </p:sp>
      <p:sp>
        <p:nvSpPr>
          <p:cNvPr id="1048652" name="Slide Number Placeholder 8"/>
          <p:cNvSpPr>
            <a:spLocks noGrp="1"/>
          </p:cNvSpPr>
          <p:nvPr>
            <p:ph type="sldNum" sz="quarter" idx="12"/>
          </p:nvPr>
        </p:nvSpPr>
        <p:spPr/>
        <p:txBody>
          <a:bodyPr/>
          <a:lstStyle/>
          <a:p>
            <a:pPr lvl="0"/>
            <a:fld id="{635C9B2A-899E-47D8-8D39-E169A9A61F8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14" name="Title 1"/>
          <p:cNvSpPr>
            <a:spLocks noGrp="1"/>
          </p:cNvSpPr>
          <p:nvPr>
            <p:ph type="title"/>
          </p:nvPr>
        </p:nvSpPr>
        <p:spPr/>
        <p:txBody>
          <a:bodyPr/>
          <a:lstStyle/>
          <a:p>
            <a:r>
              <a:rPr lang="en-US"/>
              <a:t>Click to edit Master title style</a:t>
            </a:r>
          </a:p>
        </p:txBody>
      </p:sp>
      <p:sp>
        <p:nvSpPr>
          <p:cNvPr id="1048615" name="Date Placeholder 2"/>
          <p:cNvSpPr>
            <a:spLocks noGrp="1"/>
          </p:cNvSpPr>
          <p:nvPr>
            <p:ph type="dt" sz="half" idx="10"/>
          </p:nvPr>
        </p:nvSpPr>
        <p:spPr/>
        <p:txBody>
          <a:bodyPr/>
          <a:lstStyle/>
          <a:p>
            <a:pPr lvl="0"/>
            <a:fld id="{DC2C5C7A-8035-414D-81F4-8560904D7F52}" type="datetime1">
              <a:rPr lang="en-US" smtClean="0"/>
              <a:pPr lvl="0"/>
              <a:t>4/30/2024</a:t>
            </a:fld>
            <a:endParaRPr lang="en-US"/>
          </a:p>
        </p:txBody>
      </p:sp>
      <p:sp>
        <p:nvSpPr>
          <p:cNvPr id="1048616" name="Footer Placeholder 3"/>
          <p:cNvSpPr>
            <a:spLocks noGrp="1"/>
          </p:cNvSpPr>
          <p:nvPr>
            <p:ph type="ftr" sz="quarter" idx="11"/>
          </p:nvPr>
        </p:nvSpPr>
        <p:spPr/>
        <p:txBody>
          <a:bodyPr/>
          <a:lstStyle/>
          <a:p>
            <a:pPr lvl="0"/>
            <a:endParaRPr lang="en-US"/>
          </a:p>
        </p:txBody>
      </p:sp>
      <p:sp>
        <p:nvSpPr>
          <p:cNvPr id="1048617" name="Slide Number Placeholder 4"/>
          <p:cNvSpPr>
            <a:spLocks noGrp="1"/>
          </p:cNvSpPr>
          <p:nvPr>
            <p:ph type="sldNum" sz="quarter" idx="12"/>
          </p:nvPr>
        </p:nvSpPr>
        <p:spPr/>
        <p:txBody>
          <a:bodyPr/>
          <a:lstStyle/>
          <a:p>
            <a:pPr lvl="0"/>
            <a:fld id="{59009C0D-2AFC-4D86-8D8D-CC99328067A5}"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8" name="Date Placeholder 1"/>
          <p:cNvSpPr>
            <a:spLocks noGrp="1"/>
          </p:cNvSpPr>
          <p:nvPr>
            <p:ph type="dt" sz="half" idx="10"/>
          </p:nvPr>
        </p:nvSpPr>
        <p:spPr/>
        <p:txBody>
          <a:bodyPr/>
          <a:lstStyle/>
          <a:p>
            <a:pPr lvl="0"/>
            <a:fld id="{5EFB1D46-B02A-46FE-98D9-BB122C704CB6}" type="datetime1">
              <a:rPr lang="en-US" smtClean="0"/>
              <a:pPr lvl="0"/>
              <a:t>4/30/2024</a:t>
            </a:fld>
            <a:endParaRPr lang="en-US"/>
          </a:p>
        </p:txBody>
      </p:sp>
      <p:sp>
        <p:nvSpPr>
          <p:cNvPr id="1048589" name="Footer Placeholder 2"/>
          <p:cNvSpPr>
            <a:spLocks noGrp="1"/>
          </p:cNvSpPr>
          <p:nvPr>
            <p:ph type="ftr" sz="quarter" idx="11"/>
          </p:nvPr>
        </p:nvSpPr>
        <p:spPr/>
        <p:txBody>
          <a:bodyPr/>
          <a:lstStyle/>
          <a:p>
            <a:pPr lvl="0"/>
            <a:endParaRPr lang="en-US"/>
          </a:p>
        </p:txBody>
      </p:sp>
      <p:sp>
        <p:nvSpPr>
          <p:cNvPr id="1048590" name="Slide Number Placeholder 3"/>
          <p:cNvSpPr>
            <a:spLocks noGrp="1"/>
          </p:cNvSpPr>
          <p:nvPr>
            <p:ph type="sldNum" sz="quarter" idx="12"/>
          </p:nvPr>
        </p:nvSpPr>
        <p:spPr/>
        <p:txBody>
          <a:bodyPr/>
          <a:lstStyle/>
          <a:p>
            <a:pPr lvl="0"/>
            <a:fld id="{98C25151-C294-4850-958F-09872D02C8C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53" name="Title 1"/>
          <p:cNvSpPr>
            <a:spLocks noGrp="1"/>
          </p:cNvSpPr>
          <p:nvPr>
            <p:ph type="title"/>
          </p:nvPr>
        </p:nvSpPr>
        <p:spPr>
          <a:xfrm>
            <a:off x="951760" y="518160"/>
            <a:ext cx="4456535" cy="1813560"/>
          </a:xfrm>
        </p:spPr>
        <p:txBody>
          <a:bodyPr anchor="b"/>
          <a:lstStyle>
            <a:lvl1pPr>
              <a:defRPr sz="3627"/>
            </a:lvl1pPr>
          </a:lstStyle>
          <a:p>
            <a:r>
              <a:rPr lang="en-US"/>
              <a:t>Click to edit Master title style</a:t>
            </a:r>
          </a:p>
        </p:txBody>
      </p:sp>
      <p:sp>
        <p:nvSpPr>
          <p:cNvPr id="1048654" name="Content Placeholder 2"/>
          <p:cNvSpPr>
            <a:spLocks noGrp="1"/>
          </p:cNvSpPr>
          <p:nvPr>
            <p:ph idx="1"/>
          </p:nvPr>
        </p:nvSpPr>
        <p:spPr>
          <a:xfrm>
            <a:off x="5874280" y="1119082"/>
            <a:ext cx="6995160" cy="5523442"/>
          </a:xfrm>
        </p:spPr>
        <p:txBody>
          <a:bodyPr/>
          <a:lstStyle>
            <a:lvl1pPr>
              <a:defRPr sz="3627"/>
            </a:lvl1pPr>
            <a:lvl2pPr>
              <a:defRPr sz="3173"/>
            </a:lvl2pPr>
            <a:lvl3pPr>
              <a:defRPr sz="2720"/>
            </a:lvl3pPr>
            <a:lvl4pPr>
              <a:defRPr sz="2267"/>
            </a:lvl4pPr>
            <a:lvl5pPr>
              <a:defRPr sz="2267"/>
            </a:lvl5pPr>
            <a:lvl6pPr>
              <a:defRPr sz="2267"/>
            </a:lvl6pPr>
            <a:lvl7pPr>
              <a:defRPr sz="2267"/>
            </a:lvl7pPr>
            <a:lvl8pPr>
              <a:defRPr sz="2267"/>
            </a:lvl8pPr>
            <a:lvl9pPr>
              <a:defRPr sz="22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5"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n-US"/>
              <a:t>Click to edit Master text styles</a:t>
            </a:r>
          </a:p>
        </p:txBody>
      </p:sp>
      <p:sp>
        <p:nvSpPr>
          <p:cNvPr id="1048656" name="Date Placeholder 4"/>
          <p:cNvSpPr>
            <a:spLocks noGrp="1"/>
          </p:cNvSpPr>
          <p:nvPr>
            <p:ph type="dt" sz="half" idx="10"/>
          </p:nvPr>
        </p:nvSpPr>
        <p:spPr/>
        <p:txBody>
          <a:bodyPr/>
          <a:lstStyle/>
          <a:p>
            <a:pPr lvl="0"/>
            <a:fld id="{84657280-E799-4557-A02F-5759A541FCAC}" type="datetime1">
              <a:rPr lang="en-US" smtClean="0"/>
              <a:pPr lvl="0"/>
              <a:t>4/30/2024</a:t>
            </a:fld>
            <a:endParaRPr lang="en-US"/>
          </a:p>
        </p:txBody>
      </p:sp>
      <p:sp>
        <p:nvSpPr>
          <p:cNvPr id="1048657" name="Footer Placeholder 5"/>
          <p:cNvSpPr>
            <a:spLocks noGrp="1"/>
          </p:cNvSpPr>
          <p:nvPr>
            <p:ph type="ftr" sz="quarter" idx="11"/>
          </p:nvPr>
        </p:nvSpPr>
        <p:spPr/>
        <p:txBody>
          <a:bodyPr/>
          <a:lstStyle/>
          <a:p>
            <a:pPr lvl="0"/>
            <a:endParaRPr lang="en-US"/>
          </a:p>
        </p:txBody>
      </p:sp>
      <p:sp>
        <p:nvSpPr>
          <p:cNvPr id="1048658" name="Slide Number Placeholder 6"/>
          <p:cNvSpPr>
            <a:spLocks noGrp="1"/>
          </p:cNvSpPr>
          <p:nvPr>
            <p:ph type="sldNum" sz="quarter" idx="12"/>
          </p:nvPr>
        </p:nvSpPr>
        <p:spPr/>
        <p:txBody>
          <a:bodyPr/>
          <a:lstStyle/>
          <a:p>
            <a:pPr lvl="0"/>
            <a:fld id="{7D89A83D-9FCA-4443-BFC7-357A34B4296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23" name="Title 1"/>
          <p:cNvSpPr>
            <a:spLocks noGrp="1"/>
          </p:cNvSpPr>
          <p:nvPr>
            <p:ph type="title"/>
          </p:nvPr>
        </p:nvSpPr>
        <p:spPr>
          <a:xfrm>
            <a:off x="951760" y="518160"/>
            <a:ext cx="4456535" cy="1813560"/>
          </a:xfrm>
        </p:spPr>
        <p:txBody>
          <a:bodyPr anchor="b"/>
          <a:lstStyle>
            <a:lvl1pPr>
              <a:defRPr sz="3627"/>
            </a:lvl1pPr>
          </a:lstStyle>
          <a:p>
            <a:r>
              <a:rPr lang="en-US"/>
              <a:t>Click to edit Master title style</a:t>
            </a:r>
          </a:p>
        </p:txBody>
      </p:sp>
      <p:sp>
        <p:nvSpPr>
          <p:cNvPr id="1048624" name="Picture Placeholder 2"/>
          <p:cNvSpPr>
            <a:spLocks noGrp="1"/>
          </p:cNvSpPr>
          <p:nvPr>
            <p:ph type="pic" idx="1"/>
          </p:nvPr>
        </p:nvSpPr>
        <p:spPr>
          <a:xfrm>
            <a:off x="5874280" y="1119082"/>
            <a:ext cx="6995160" cy="5523442"/>
          </a:xfrm>
        </p:spPr>
        <p:txBody>
          <a:bodyPr/>
          <a:lstStyle>
            <a:lvl1pPr marL="0" indent="0">
              <a:buNone/>
              <a:defRPr sz="3627"/>
            </a:lvl1pPr>
            <a:lvl2pPr marL="518145" indent="0">
              <a:buNone/>
              <a:defRPr sz="3173"/>
            </a:lvl2pPr>
            <a:lvl3pPr marL="1036290" indent="0">
              <a:buNone/>
              <a:defRPr sz="2720"/>
            </a:lvl3pPr>
            <a:lvl4pPr marL="1554434" indent="0">
              <a:buNone/>
              <a:defRPr sz="2267"/>
            </a:lvl4pPr>
            <a:lvl5pPr marL="2072579" indent="0">
              <a:buNone/>
              <a:defRPr sz="2267"/>
            </a:lvl5pPr>
            <a:lvl6pPr marL="2590724" indent="0">
              <a:buNone/>
              <a:defRPr sz="2267"/>
            </a:lvl6pPr>
            <a:lvl7pPr marL="3108869" indent="0">
              <a:buNone/>
              <a:defRPr sz="2267"/>
            </a:lvl7pPr>
            <a:lvl8pPr marL="3627013" indent="0">
              <a:buNone/>
              <a:defRPr sz="2267"/>
            </a:lvl8pPr>
            <a:lvl9pPr marL="4145158" indent="0">
              <a:buNone/>
              <a:defRPr sz="2267"/>
            </a:lvl9pPr>
          </a:lstStyle>
          <a:p>
            <a:endParaRPr lang="en-US"/>
          </a:p>
        </p:txBody>
      </p:sp>
      <p:sp>
        <p:nvSpPr>
          <p:cNvPr id="1048625" name="Text Placeholder 3"/>
          <p:cNvSpPr>
            <a:spLocks noGrp="1"/>
          </p:cNvSpPr>
          <p:nvPr>
            <p:ph type="body" sz="half" idx="2"/>
          </p:nvPr>
        </p:nvSpPr>
        <p:spPr>
          <a:xfrm>
            <a:off x="951760" y="2331720"/>
            <a:ext cx="4456535" cy="4319800"/>
          </a:xfrm>
        </p:spPr>
        <p:txBody>
          <a:bodyPr/>
          <a:lstStyle>
            <a:lvl1pPr marL="0" indent="0">
              <a:buNone/>
              <a:defRPr sz="1813"/>
            </a:lvl1pPr>
            <a:lvl2pPr marL="518145" indent="0">
              <a:buNone/>
              <a:defRPr sz="1587"/>
            </a:lvl2pPr>
            <a:lvl3pPr marL="1036290" indent="0">
              <a:buNone/>
              <a:defRPr sz="1360"/>
            </a:lvl3pPr>
            <a:lvl4pPr marL="1554434" indent="0">
              <a:buNone/>
              <a:defRPr sz="1133"/>
            </a:lvl4pPr>
            <a:lvl5pPr marL="2072579" indent="0">
              <a:buNone/>
              <a:defRPr sz="1133"/>
            </a:lvl5pPr>
            <a:lvl6pPr marL="2590724" indent="0">
              <a:buNone/>
              <a:defRPr sz="1133"/>
            </a:lvl6pPr>
            <a:lvl7pPr marL="3108869" indent="0">
              <a:buNone/>
              <a:defRPr sz="1133"/>
            </a:lvl7pPr>
            <a:lvl8pPr marL="3627013" indent="0">
              <a:buNone/>
              <a:defRPr sz="1133"/>
            </a:lvl8pPr>
            <a:lvl9pPr marL="4145158" indent="0">
              <a:buNone/>
              <a:defRPr sz="1133"/>
            </a:lvl9pPr>
          </a:lstStyle>
          <a:p>
            <a:pPr lvl="0"/>
            <a:r>
              <a:rPr lang="en-US"/>
              <a:t>Click to edit Master text styles</a:t>
            </a:r>
          </a:p>
        </p:txBody>
      </p:sp>
      <p:sp>
        <p:nvSpPr>
          <p:cNvPr id="1048626" name="Date Placeholder 4"/>
          <p:cNvSpPr>
            <a:spLocks noGrp="1"/>
          </p:cNvSpPr>
          <p:nvPr>
            <p:ph type="dt" sz="half" idx="10"/>
          </p:nvPr>
        </p:nvSpPr>
        <p:spPr/>
        <p:txBody>
          <a:bodyPr/>
          <a:lstStyle/>
          <a:p>
            <a:pPr lvl="0"/>
            <a:fld id="{EE5E1AF0-E6F1-4D75-A5A6-19FA2CD0185B}" type="datetime1">
              <a:rPr lang="en-US" smtClean="0"/>
              <a:pPr lvl="0"/>
              <a:t>4/30/2024</a:t>
            </a:fld>
            <a:endParaRPr lang="en-US"/>
          </a:p>
        </p:txBody>
      </p:sp>
      <p:sp>
        <p:nvSpPr>
          <p:cNvPr id="1048627" name="Footer Placeholder 5"/>
          <p:cNvSpPr>
            <a:spLocks noGrp="1"/>
          </p:cNvSpPr>
          <p:nvPr>
            <p:ph type="ftr" sz="quarter" idx="11"/>
          </p:nvPr>
        </p:nvSpPr>
        <p:spPr/>
        <p:txBody>
          <a:bodyPr/>
          <a:lstStyle/>
          <a:p>
            <a:pPr lvl="0"/>
            <a:endParaRPr lang="en-US"/>
          </a:p>
        </p:txBody>
      </p:sp>
      <p:sp>
        <p:nvSpPr>
          <p:cNvPr id="1048628" name="Slide Number Placeholder 6"/>
          <p:cNvSpPr>
            <a:spLocks noGrp="1"/>
          </p:cNvSpPr>
          <p:nvPr>
            <p:ph type="sldNum" sz="quarter" idx="12"/>
          </p:nvPr>
        </p:nvSpPr>
        <p:spPr/>
        <p:txBody>
          <a:bodyPr/>
          <a:lstStyle/>
          <a:p>
            <a:pPr lvl="0"/>
            <a:fld id="{1B8F04E0-BA73-4241-B79D-8E83648311E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949960" y="413809"/>
            <a:ext cx="11917680" cy="1502305"/>
          </a:xfrm>
          <a:prstGeom prst="rect">
            <a:avLst/>
          </a:prstGeom>
        </p:spPr>
        <p:txBody>
          <a:bodyPr vert="horz" lIns="91440" tIns="45720" rIns="91440" bIns="45720" rtlCol="0" anchor="ctr">
            <a:normAutofit/>
          </a:bodyPr>
          <a:lstStyle/>
          <a:p>
            <a:r>
              <a:rPr lang="en-US"/>
              <a:t>Click to edit Master title style</a:t>
            </a:r>
          </a:p>
        </p:txBody>
      </p:sp>
      <p:sp>
        <p:nvSpPr>
          <p:cNvPr id="1048577" name="Text Placeholder 2"/>
          <p:cNvSpPr>
            <a:spLocks noGrp="1"/>
          </p:cNvSpPr>
          <p:nvPr>
            <p:ph type="body" idx="1"/>
          </p:nvPr>
        </p:nvSpPr>
        <p:spPr>
          <a:xfrm>
            <a:off x="949960" y="2069042"/>
            <a:ext cx="11917680" cy="49315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949960" y="7203864"/>
            <a:ext cx="3108960" cy="413808"/>
          </a:xfrm>
          <a:prstGeom prst="rect">
            <a:avLst/>
          </a:prstGeom>
        </p:spPr>
        <p:txBody>
          <a:bodyPr vert="horz" lIns="91440" tIns="45720" rIns="91440" bIns="45720" rtlCol="0" anchor="ctr"/>
          <a:lstStyle>
            <a:lvl1pPr algn="l">
              <a:defRPr sz="1360">
                <a:solidFill>
                  <a:schemeClr val="tx1">
                    <a:tint val="75000"/>
                  </a:schemeClr>
                </a:solidFill>
              </a:defRPr>
            </a:lvl1pPr>
          </a:lstStyle>
          <a:p>
            <a:pPr lvl="0"/>
            <a:fld id="{1052624F-057A-4903-B489-43D8DDEF903C}" type="datetime1">
              <a:rPr lang="en-US" smtClean="0"/>
              <a:pPr lvl="0"/>
              <a:t>4/30/2024</a:t>
            </a:fld>
            <a:endParaRPr lang="en-US"/>
          </a:p>
        </p:txBody>
      </p:sp>
      <p:sp>
        <p:nvSpPr>
          <p:cNvPr id="1048579" name="Footer Placeholder 4"/>
          <p:cNvSpPr>
            <a:spLocks noGrp="1"/>
          </p:cNvSpPr>
          <p:nvPr>
            <p:ph type="ftr" sz="quarter" idx="3"/>
          </p:nvPr>
        </p:nvSpPr>
        <p:spPr>
          <a:xfrm>
            <a:off x="4577080" y="7203864"/>
            <a:ext cx="4663440" cy="413808"/>
          </a:xfrm>
          <a:prstGeom prst="rect">
            <a:avLst/>
          </a:prstGeom>
        </p:spPr>
        <p:txBody>
          <a:bodyPr vert="horz" lIns="91440" tIns="45720" rIns="91440" bIns="45720" rtlCol="0" anchor="ctr"/>
          <a:lstStyle>
            <a:lvl1pPr algn="ctr">
              <a:defRPr sz="1360">
                <a:solidFill>
                  <a:schemeClr val="tx1">
                    <a:tint val="75000"/>
                  </a:schemeClr>
                </a:solidFill>
              </a:defRPr>
            </a:lvl1pPr>
          </a:lstStyle>
          <a:p>
            <a:pPr lvl="0"/>
            <a:endParaRPr lang="en-US"/>
          </a:p>
        </p:txBody>
      </p:sp>
      <p:sp>
        <p:nvSpPr>
          <p:cNvPr id="1048580" name="Slide Number Placeholder 5"/>
          <p:cNvSpPr>
            <a:spLocks noGrp="1"/>
          </p:cNvSpPr>
          <p:nvPr>
            <p:ph type="sldNum" sz="quarter" idx="4"/>
          </p:nvPr>
        </p:nvSpPr>
        <p:spPr>
          <a:xfrm>
            <a:off x="9758680" y="7203864"/>
            <a:ext cx="3108960" cy="413808"/>
          </a:xfrm>
          <a:prstGeom prst="rect">
            <a:avLst/>
          </a:prstGeom>
        </p:spPr>
        <p:txBody>
          <a:bodyPr vert="horz" lIns="91440" tIns="45720" rIns="91440" bIns="45720" rtlCol="0" anchor="ctr"/>
          <a:lstStyle>
            <a:lvl1pPr algn="r">
              <a:defRPr sz="1360">
                <a:solidFill>
                  <a:schemeClr val="tx1">
                    <a:tint val="75000"/>
                  </a:schemeClr>
                </a:solidFill>
              </a:defRPr>
            </a:lvl1pPr>
          </a:lstStyle>
          <a:p>
            <a:pPr lvl="0"/>
            <a:fld id="{AF262E22-B292-4EC4-A90D-CFD0FC4E81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036290" rtl="0" eaLnBrk="1" latinLnBrk="0" hangingPunct="1">
        <a:lnSpc>
          <a:spcPct val="90000"/>
        </a:lnSpc>
        <a:spcBef>
          <a:spcPct val="0"/>
        </a:spcBef>
        <a:buNone/>
        <a:defRPr sz="4987" kern="1200">
          <a:solidFill>
            <a:schemeClr val="tx1"/>
          </a:solidFill>
          <a:latin typeface="+mj-lt"/>
          <a:ea typeface="+mj-ea"/>
          <a:cs typeface="+mj-cs"/>
        </a:defRPr>
      </a:lvl1pPr>
    </p:titleStyle>
    <p:bodyStyle>
      <a:lvl1pPr marL="259072" indent="-259072" algn="l" defTabSz="1036290" rtl="0" eaLnBrk="1" latinLnBrk="0" hangingPunct="1">
        <a:lnSpc>
          <a:spcPct val="90000"/>
        </a:lnSpc>
        <a:spcBef>
          <a:spcPts val="1133"/>
        </a:spcBef>
        <a:buFont typeface="Arial" panose="020B0604020202020204" pitchFamily="34" charset="0"/>
        <a:buChar char="•"/>
        <a:defRPr sz="3173" kern="1200">
          <a:solidFill>
            <a:schemeClr val="tx1"/>
          </a:solidFill>
          <a:latin typeface="+mn-lt"/>
          <a:ea typeface="+mn-ea"/>
          <a:cs typeface="+mn-cs"/>
        </a:defRPr>
      </a:lvl1pPr>
      <a:lvl2pPr marL="777217" indent="-259072" algn="l" defTabSz="1036290" rtl="0" eaLnBrk="1" latinLnBrk="0" hangingPunct="1">
        <a:lnSpc>
          <a:spcPct val="90000"/>
        </a:lnSpc>
        <a:spcBef>
          <a:spcPts val="567"/>
        </a:spcBef>
        <a:buFont typeface="Arial" panose="020B0604020202020204" pitchFamily="34" charset="0"/>
        <a:buChar char="•"/>
        <a:defRPr sz="2720" kern="1200">
          <a:solidFill>
            <a:schemeClr val="tx1"/>
          </a:solidFill>
          <a:latin typeface="+mn-lt"/>
          <a:ea typeface="+mn-ea"/>
          <a:cs typeface="+mn-cs"/>
        </a:defRPr>
      </a:lvl2pPr>
      <a:lvl3pPr marL="1295362" indent="-259072" algn="l" defTabSz="1036290" rtl="0" eaLnBrk="1" latinLnBrk="0" hangingPunct="1">
        <a:lnSpc>
          <a:spcPct val="90000"/>
        </a:lnSpc>
        <a:spcBef>
          <a:spcPts val="567"/>
        </a:spcBef>
        <a:buFont typeface="Arial" panose="020B0604020202020204" pitchFamily="34" charset="0"/>
        <a:buChar char="•"/>
        <a:defRPr sz="2267" kern="1200">
          <a:solidFill>
            <a:schemeClr val="tx1"/>
          </a:solidFill>
          <a:latin typeface="+mn-lt"/>
          <a:ea typeface="+mn-ea"/>
          <a:cs typeface="+mn-cs"/>
        </a:defRPr>
      </a:lvl3pPr>
      <a:lvl4pPr marL="1813507"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4pPr>
      <a:lvl5pPr marL="233165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5pPr>
      <a:lvl6pPr marL="284979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6pPr>
      <a:lvl7pPr marL="3367941"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7pPr>
      <a:lvl8pPr marL="3886086"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8pPr>
      <a:lvl9pPr marL="4404230" indent="-259072" algn="l" defTabSz="1036290" rtl="0" eaLnBrk="1" latinLnBrk="0" hangingPunct="1">
        <a:lnSpc>
          <a:spcPct val="90000"/>
        </a:lnSpc>
        <a:spcBef>
          <a:spcPts val="567"/>
        </a:spcBef>
        <a:buFont typeface="Arial" panose="020B0604020202020204" pitchFamily="34" charset="0"/>
        <a:buChar char="•"/>
        <a:defRPr sz="2040" kern="1200">
          <a:solidFill>
            <a:schemeClr val="tx1"/>
          </a:solidFill>
          <a:latin typeface="+mn-lt"/>
          <a:ea typeface="+mn-ea"/>
          <a:cs typeface="+mn-cs"/>
        </a:defRPr>
      </a:lvl9pPr>
    </p:bodyStyle>
    <p:otherStyle>
      <a:defPPr>
        <a:defRPr lang="en-US"/>
      </a:defPPr>
      <a:lvl1pPr marL="0" algn="l" defTabSz="1036290" rtl="0" eaLnBrk="1" latinLnBrk="0" hangingPunct="1">
        <a:defRPr sz="2040" kern="1200">
          <a:solidFill>
            <a:schemeClr val="tx1"/>
          </a:solidFill>
          <a:latin typeface="+mn-lt"/>
          <a:ea typeface="+mn-ea"/>
          <a:cs typeface="+mn-cs"/>
        </a:defRPr>
      </a:lvl1pPr>
      <a:lvl2pPr marL="518145" algn="l" defTabSz="1036290" rtl="0" eaLnBrk="1" latinLnBrk="0" hangingPunct="1">
        <a:defRPr sz="2040" kern="1200">
          <a:solidFill>
            <a:schemeClr val="tx1"/>
          </a:solidFill>
          <a:latin typeface="+mn-lt"/>
          <a:ea typeface="+mn-ea"/>
          <a:cs typeface="+mn-cs"/>
        </a:defRPr>
      </a:lvl2pPr>
      <a:lvl3pPr marL="1036290" algn="l" defTabSz="1036290" rtl="0" eaLnBrk="1" latinLnBrk="0" hangingPunct="1">
        <a:defRPr sz="2040" kern="1200">
          <a:solidFill>
            <a:schemeClr val="tx1"/>
          </a:solidFill>
          <a:latin typeface="+mn-lt"/>
          <a:ea typeface="+mn-ea"/>
          <a:cs typeface="+mn-cs"/>
        </a:defRPr>
      </a:lvl3pPr>
      <a:lvl4pPr marL="1554434" algn="l" defTabSz="1036290" rtl="0" eaLnBrk="1" latinLnBrk="0" hangingPunct="1">
        <a:defRPr sz="2040" kern="1200">
          <a:solidFill>
            <a:schemeClr val="tx1"/>
          </a:solidFill>
          <a:latin typeface="+mn-lt"/>
          <a:ea typeface="+mn-ea"/>
          <a:cs typeface="+mn-cs"/>
        </a:defRPr>
      </a:lvl4pPr>
      <a:lvl5pPr marL="2072579" algn="l" defTabSz="1036290" rtl="0" eaLnBrk="1" latinLnBrk="0" hangingPunct="1">
        <a:defRPr sz="2040" kern="1200">
          <a:solidFill>
            <a:schemeClr val="tx1"/>
          </a:solidFill>
          <a:latin typeface="+mn-lt"/>
          <a:ea typeface="+mn-ea"/>
          <a:cs typeface="+mn-cs"/>
        </a:defRPr>
      </a:lvl5pPr>
      <a:lvl6pPr marL="2590724" algn="l" defTabSz="1036290" rtl="0" eaLnBrk="1" latinLnBrk="0" hangingPunct="1">
        <a:defRPr sz="2040" kern="1200">
          <a:solidFill>
            <a:schemeClr val="tx1"/>
          </a:solidFill>
          <a:latin typeface="+mn-lt"/>
          <a:ea typeface="+mn-ea"/>
          <a:cs typeface="+mn-cs"/>
        </a:defRPr>
      </a:lvl6pPr>
      <a:lvl7pPr marL="3108869" algn="l" defTabSz="1036290" rtl="0" eaLnBrk="1" latinLnBrk="0" hangingPunct="1">
        <a:defRPr sz="2040" kern="1200">
          <a:solidFill>
            <a:schemeClr val="tx1"/>
          </a:solidFill>
          <a:latin typeface="+mn-lt"/>
          <a:ea typeface="+mn-ea"/>
          <a:cs typeface="+mn-cs"/>
        </a:defRPr>
      </a:lvl7pPr>
      <a:lvl8pPr marL="3627013" algn="l" defTabSz="1036290" rtl="0" eaLnBrk="1" latinLnBrk="0" hangingPunct="1">
        <a:defRPr sz="2040" kern="1200">
          <a:solidFill>
            <a:schemeClr val="tx1"/>
          </a:solidFill>
          <a:latin typeface="+mn-lt"/>
          <a:ea typeface="+mn-ea"/>
          <a:cs typeface="+mn-cs"/>
        </a:defRPr>
      </a:lvl8pPr>
      <a:lvl9pPr marL="4145158" algn="l" defTabSz="1036290" rtl="0" eaLnBrk="1" latinLnBrk="0" hangingPunct="1">
        <a:defRPr sz="20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en.wikipedia.org/wiki/Personal_area_network" TargetMode="Externa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hyperlink" Target="https://en.wikipedia.org/wiki/Frequency-hopping_spread_spectrum"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1048601" name="Title 1"/>
          <p:cNvSpPr txBox="1">
            <a:spLocks noGrp="1"/>
          </p:cNvSpPr>
          <p:nvPr>
            <p:ph type="ctrTitle"/>
          </p:nvPr>
        </p:nvSpPr>
        <p:spPr>
          <a:xfrm>
            <a:off x="2073897" y="493870"/>
            <a:ext cx="9616415" cy="2720666"/>
          </a:xfrm>
        </p:spPr>
        <p:txBody>
          <a:bodyPr anchorCtr="1">
            <a:noAutofit/>
          </a:bodyPr>
          <a:lstStyle/>
          <a:p>
            <a:pPr>
              <a:lnSpc>
                <a:spcPct val="107000"/>
              </a:lnSpc>
              <a:spcAft>
                <a:spcPts val="800"/>
              </a:spcAft>
            </a:pPr>
            <a:r>
              <a:rPr lang="en-IN" sz="3200" b="1" kern="1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SOLAR AND WIND POWERED HYBRID ENERGY VEHICLE</a:t>
            </a:r>
            <a:r>
              <a:rPr lang="en-IN" sz="3200" kern="100" dirty="0">
                <a:effectLst/>
                <a:latin typeface="Calibri" panose="020F0502020204030204" pitchFamily="34" charset="0"/>
                <a:ea typeface="Calibri" panose="020F0502020204030204" pitchFamily="34" charset="0"/>
                <a:cs typeface="Times New Roman" panose="02020603050405020304" pitchFamily="18" charset="0"/>
              </a:rPr>
              <a:t/>
            </a:r>
            <a:br>
              <a:rPr lang="en-IN" sz="3200" kern="100" dirty="0">
                <a:effectLst/>
                <a:latin typeface="Calibri" panose="020F0502020204030204" pitchFamily="34" charset="0"/>
                <a:ea typeface="Calibri" panose="020F0502020204030204" pitchFamily="34" charset="0"/>
                <a:cs typeface="Times New Roman" panose="02020603050405020304" pitchFamily="18" charset="0"/>
              </a:rPr>
            </a:br>
            <a:r>
              <a:rPr lang="en-IN" sz="3200" kern="100" dirty="0">
                <a:effectLst/>
                <a:latin typeface="Calibri" panose="020F0502020204030204" pitchFamily="34" charset="0"/>
                <a:ea typeface="Calibri" panose="020F0502020204030204" pitchFamily="34" charset="0"/>
                <a:cs typeface="Times New Roman" panose="02020603050405020304" pitchFamily="18" charset="0"/>
              </a:rPr>
              <a:t/>
            </a:r>
            <a:br>
              <a:rPr lang="en-IN" sz="32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3200" dirty="0">
              <a:solidFill>
                <a:srgbClr val="FF0000"/>
              </a:solidFill>
              <a:latin typeface="Times New Roman" pitchFamily="18"/>
              <a:cs typeface="Times New Roman" pitchFamily="18"/>
            </a:endParaRPr>
          </a:p>
        </p:txBody>
      </p:sp>
      <p:pic>
        <p:nvPicPr>
          <p:cNvPr id="2097155" name="Picture 4" descr="Anna University Logo.jpg"/>
          <p:cNvPicPr>
            <a:picLocks noChangeAspect="1"/>
          </p:cNvPicPr>
          <p:nvPr/>
        </p:nvPicPr>
        <p:blipFill>
          <a:blip r:embed="rId2"/>
          <a:stretch>
            <a:fillRect/>
          </a:stretch>
        </p:blipFill>
        <p:spPr>
          <a:xfrm>
            <a:off x="11782716" y="851550"/>
            <a:ext cx="1242066" cy="1281412"/>
          </a:xfrm>
          <a:prstGeom prst="rect">
            <a:avLst/>
          </a:prstGeom>
          <a:noFill/>
          <a:ln cap="rnd">
            <a:noFill/>
          </a:ln>
        </p:spPr>
      </p:pic>
      <p:pic>
        <p:nvPicPr>
          <p:cNvPr id="2097156" name="Picture 5" descr="Logo-GIT - 1200 resolution copy"/>
          <p:cNvPicPr>
            <a:picLocks noChangeAspect="1"/>
          </p:cNvPicPr>
          <p:nvPr/>
        </p:nvPicPr>
        <p:blipFill>
          <a:blip r:embed="rId3"/>
          <a:srcRect/>
          <a:stretch>
            <a:fillRect/>
          </a:stretch>
        </p:blipFill>
        <p:spPr>
          <a:xfrm>
            <a:off x="755183" y="951315"/>
            <a:ext cx="1238582" cy="1257071"/>
          </a:xfrm>
          <a:prstGeom prst="rect">
            <a:avLst/>
          </a:prstGeom>
          <a:noFill/>
          <a:ln cap="rnd">
            <a:noFill/>
          </a:ln>
        </p:spPr>
      </p:pic>
      <p:sp>
        <p:nvSpPr>
          <p:cNvPr id="1048603" name="TextBox 1048602"/>
          <p:cNvSpPr txBox="1"/>
          <p:nvPr/>
        </p:nvSpPr>
        <p:spPr>
          <a:xfrm>
            <a:off x="5784938" y="2562795"/>
            <a:ext cx="2484330" cy="523220"/>
          </a:xfrm>
          <a:prstGeom prst="rect">
            <a:avLst/>
          </a:prstGeom>
        </p:spPr>
        <p:txBody>
          <a:bodyPr wrap="square" rtlCol="0">
            <a:spAutoFit/>
          </a:bodyPr>
          <a:lstStyle/>
          <a:p>
            <a:pPr algn="just"/>
            <a:r>
              <a:rPr lang="en-US" altLang="en-IN" sz="2800" b="1" dirty="0">
                <a:solidFill>
                  <a:srgbClr val="000000"/>
                </a:solidFill>
                <a:latin typeface="Times New Roman" panose="02020603050405020304" pitchFamily="18" charset="0"/>
                <a:cs typeface="Times New Roman" panose="02020603050405020304" pitchFamily="18" charset="0"/>
              </a:rPr>
              <a:t>Presented By</a:t>
            </a:r>
            <a:r>
              <a:rPr lang="en-US" altLang="en-IN" sz="2800" b="1" dirty="0">
                <a:solidFill>
                  <a:srgbClr val="000000"/>
                </a:solidFill>
              </a:rPr>
              <a:t> :</a:t>
            </a:r>
            <a:endParaRPr lang="en-IN" sz="2800" b="1" dirty="0">
              <a:solidFill>
                <a:srgbClr val="000000"/>
              </a:solidFill>
            </a:endParaRPr>
          </a:p>
        </p:txBody>
      </p:sp>
      <p:sp>
        <p:nvSpPr>
          <p:cNvPr id="4" name="TextBox 3">
            <a:extLst>
              <a:ext uri="{FF2B5EF4-FFF2-40B4-BE49-F238E27FC236}">
                <a16:creationId xmlns="" xmlns:a16="http://schemas.microsoft.com/office/drawing/2014/main" id="{6EF586B3-8E6C-CE01-FBC8-E806557FA396}"/>
              </a:ext>
            </a:extLst>
          </p:cNvPr>
          <p:cNvSpPr txBox="1"/>
          <p:nvPr/>
        </p:nvSpPr>
        <p:spPr>
          <a:xfrm>
            <a:off x="2306319" y="3302836"/>
            <a:ext cx="9269795" cy="4601260"/>
          </a:xfrm>
          <a:prstGeom prst="rect">
            <a:avLst/>
          </a:prstGeom>
          <a:noFill/>
        </p:spPr>
        <p:txBody>
          <a:bodyPr wrap="square" rtlCol="0">
            <a:spAutoFit/>
          </a:bodyPr>
          <a:lstStyle/>
          <a:p>
            <a:pPr algn="ctr"/>
            <a:r>
              <a:rPr lang="en-US" altLang="en-IN" sz="2500" dirty="0">
                <a:solidFill>
                  <a:srgbClr val="0070C0"/>
                </a:solidFill>
                <a:latin typeface="Times New Roman" panose="02020603050405020304" pitchFamily="18" charset="0"/>
                <a:cs typeface="Times New Roman" panose="02020603050405020304" pitchFamily="18" charset="0"/>
              </a:rPr>
              <a:t>P. Dinesh Kumar	-        (510920106005)</a:t>
            </a:r>
          </a:p>
          <a:p>
            <a:pPr lvl="0" algn="ctr"/>
            <a:r>
              <a:rPr lang="en-US" altLang="en-IN" sz="2500" dirty="0">
                <a:solidFill>
                  <a:srgbClr val="0070C0"/>
                </a:solidFill>
                <a:latin typeface="Times New Roman" panose="02020603050405020304" pitchFamily="18" charset="0"/>
                <a:cs typeface="Times New Roman" panose="02020603050405020304" pitchFamily="18" charset="0"/>
              </a:rPr>
              <a:t>M. Pavithra		-        (510920106012)</a:t>
            </a:r>
          </a:p>
          <a:p>
            <a:pPr algn="ctr"/>
            <a:r>
              <a:rPr lang="en-US" altLang="en-IN" sz="2500" dirty="0">
                <a:solidFill>
                  <a:srgbClr val="0070C0"/>
                </a:solidFill>
                <a:latin typeface="Times New Roman" panose="02020603050405020304" pitchFamily="18" charset="0"/>
                <a:cs typeface="Times New Roman" panose="02020603050405020304" pitchFamily="18" charset="0"/>
              </a:rPr>
              <a:t>S. Rithika		-        (510920106018)</a:t>
            </a:r>
          </a:p>
          <a:p>
            <a:pPr lvl="0" algn="ctr"/>
            <a:r>
              <a:rPr lang="en-US" altLang="en-IN" sz="2500" dirty="0">
                <a:solidFill>
                  <a:srgbClr val="0070C0"/>
                </a:solidFill>
                <a:latin typeface="Times New Roman" panose="02020603050405020304" pitchFamily="18" charset="0"/>
                <a:cs typeface="Times New Roman" panose="02020603050405020304" pitchFamily="18" charset="0"/>
              </a:rPr>
              <a:t>V. Tamilarasan	-        (510920106306)</a:t>
            </a:r>
          </a:p>
          <a:p>
            <a:pPr lvl="0" algn="ctr"/>
            <a:endParaRPr lang="zh-CN" altLang="en-US" sz="2500" dirty="0">
              <a:latin typeface="Times New Roman" panose="02020603050405020304" pitchFamily="18" charset="0"/>
              <a:cs typeface="Times New Roman" panose="02020603050405020304" pitchFamily="18" charset="0"/>
            </a:endParaRPr>
          </a:p>
          <a:p>
            <a:pPr lvl="0" algn="ctr"/>
            <a:r>
              <a:rPr lang="en-US" sz="2500" b="1" dirty="0">
                <a:solidFill>
                  <a:srgbClr val="FF0000"/>
                </a:solidFill>
                <a:latin typeface="Times New Roman" panose="02020603050405020304" pitchFamily="18" charset="0"/>
                <a:cs typeface="Times New Roman" panose="02020603050405020304" pitchFamily="18" charset="0"/>
              </a:rPr>
              <a:t>B.E. ELECTRONICS AND CO</a:t>
            </a:r>
            <a:r>
              <a:rPr lang="en-US" altLang="en-IN" sz="2500" b="1" dirty="0">
                <a:solidFill>
                  <a:srgbClr val="FF0000"/>
                </a:solidFill>
                <a:latin typeface="Times New Roman" panose="02020603050405020304" pitchFamily="18" charset="0"/>
                <a:cs typeface="Times New Roman" panose="02020603050405020304" pitchFamily="18" charset="0"/>
              </a:rPr>
              <a:t>MMUNICATION ENGINEERING </a:t>
            </a:r>
            <a:endParaRPr lang="zh-CN" altLang="en-US" sz="2500" dirty="0">
              <a:latin typeface="Times New Roman" panose="02020603050405020304" pitchFamily="18" charset="0"/>
              <a:cs typeface="Times New Roman" panose="02020603050405020304" pitchFamily="18" charset="0"/>
            </a:endParaRPr>
          </a:p>
          <a:p>
            <a:pPr lvl="0" algn="ctr"/>
            <a:endParaRPr lang="en-US" sz="2500" b="1" dirty="0">
              <a:solidFill>
                <a:srgbClr val="FF0000"/>
              </a:solidFill>
              <a:latin typeface="Times New Roman" panose="02020603050405020304" pitchFamily="18" charset="0"/>
              <a:cs typeface="Times New Roman" panose="02020603050405020304" pitchFamily="18" charset="0"/>
            </a:endParaRPr>
          </a:p>
          <a:p>
            <a:pPr lvl="0" algn="ctr"/>
            <a:r>
              <a:rPr lang="en-US" sz="2500" b="1" dirty="0">
                <a:latin typeface="Times New Roman" panose="02020603050405020304" pitchFamily="18" charset="0"/>
                <a:cs typeface="Times New Roman" panose="02020603050405020304" pitchFamily="18" charset="0"/>
              </a:rPr>
              <a:t>Guided By</a:t>
            </a:r>
            <a:r>
              <a:rPr lang="en-US" sz="2500" i="1" dirty="0">
                <a:latin typeface="Times New Roman" panose="02020603050405020304" pitchFamily="18" charset="0"/>
                <a:cs typeface="Times New Roman" panose="02020603050405020304" pitchFamily="18" charset="0"/>
              </a:rPr>
              <a:t>:</a:t>
            </a:r>
          </a:p>
          <a:p>
            <a:pPr lvl="0" algn="ctr"/>
            <a:r>
              <a:rPr lang="en-US" sz="2000" dirty="0">
                <a:solidFill>
                  <a:srgbClr val="0070C0"/>
                </a:solidFill>
                <a:latin typeface="Times New Roman" panose="02020603050405020304" pitchFamily="18" charset="0"/>
                <a:cs typeface="Times New Roman" panose="02020603050405020304" pitchFamily="18" charset="0"/>
              </a:rPr>
              <a:t>Dr . S. Chandru M.E., Ph.D.</a:t>
            </a:r>
          </a:p>
          <a:p>
            <a:pPr lvl="0" algn="ctr"/>
            <a:r>
              <a:rPr lang="en-US" sz="2400" b="1" dirty="0">
                <a:solidFill>
                  <a:srgbClr val="FF0000"/>
                </a:solidFill>
                <a:latin typeface="Times New Roman" pitchFamily="18"/>
                <a:cs typeface="Times New Roman" pitchFamily="18"/>
              </a:rPr>
              <a:t>Assistant Professor/HOD </a:t>
            </a:r>
          </a:p>
          <a:p>
            <a:pPr lvl="0" algn="ctr"/>
            <a:r>
              <a:rPr lang="en-US" sz="2400" b="1" dirty="0">
                <a:solidFill>
                  <a:srgbClr val="FF0000"/>
                </a:solidFill>
                <a:latin typeface="Times New Roman" pitchFamily="18"/>
                <a:cs typeface="Times New Roman" pitchFamily="18"/>
              </a:rPr>
              <a:t>Department of ECE</a:t>
            </a:r>
          </a:p>
          <a:p>
            <a:pPr lvl="0" algn="ctr"/>
            <a:endParaRPr lang="zh-CN" altLang="en-US" sz="25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txBox="1">
            <a:spLocks/>
          </p:cNvSpPr>
          <p:nvPr/>
        </p:nvSpPr>
        <p:spPr>
          <a:xfrm>
            <a:off x="922418" y="117610"/>
            <a:ext cx="11917680" cy="1502305"/>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vert="horz" lIns="91440" tIns="45720" rIns="91440" bIns="45720" rtlCol="0" anchor="ctr" anchorCtr="1">
            <a:normAutofit/>
          </a:bodyPr>
          <a:lstStyle>
            <a:lvl1pPr algn="ctr" defTabSz="1036290" rtl="0" eaLnBrk="1" latinLnBrk="0" hangingPunct="1">
              <a:lnSpc>
                <a:spcPct val="90000"/>
              </a:lnSpc>
              <a:spcBef>
                <a:spcPct val="0"/>
              </a:spcBef>
              <a:buNone/>
              <a:defRPr sz="68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4800" b="1" dirty="0">
                <a:solidFill>
                  <a:srgbClr val="FF0000"/>
                </a:solidFill>
                <a:latin typeface="Times New Roman" pitchFamily="18"/>
                <a:cs typeface="Times New Roman" pitchFamily="18"/>
              </a:rPr>
              <a:t>PROPOSED SYSTEM</a:t>
            </a:r>
          </a:p>
        </p:txBody>
      </p:sp>
      <p:sp>
        <p:nvSpPr>
          <p:cNvPr id="89" name="Rectangle 71">
            <a:extLst>
              <a:ext uri="{FF2B5EF4-FFF2-40B4-BE49-F238E27FC236}">
                <a16:creationId xmlns="" xmlns:a16="http://schemas.microsoft.com/office/drawing/2014/main" id="{8688801A-2C92-8785-0E7F-7CAE6B27020A}"/>
              </a:ext>
            </a:extLst>
          </p:cNvPr>
          <p:cNvSpPr>
            <a:spLocks noChangeArrowheads="1"/>
          </p:cNvSpPr>
          <p:nvPr/>
        </p:nvSpPr>
        <p:spPr bwMode="auto">
          <a:xfrm>
            <a:off x="0" y="0"/>
            <a:ext cx="13817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90" name="Rectangle 73">
            <a:extLst>
              <a:ext uri="{FF2B5EF4-FFF2-40B4-BE49-F238E27FC236}">
                <a16:creationId xmlns="" xmlns:a16="http://schemas.microsoft.com/office/drawing/2014/main" id="{F2FCF675-15BA-1B97-312D-BB1E77BD871C}"/>
              </a:ext>
            </a:extLst>
          </p:cNvPr>
          <p:cNvSpPr>
            <a:spLocks noChangeArrowheads="1"/>
          </p:cNvSpPr>
          <p:nvPr/>
        </p:nvSpPr>
        <p:spPr bwMode="auto">
          <a:xfrm>
            <a:off x="0" y="457200"/>
            <a:ext cx="138176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2" name="Picture 1"/>
          <p:cNvPicPr>
            <a:picLocks noChangeAspect="1"/>
          </p:cNvPicPr>
          <p:nvPr/>
        </p:nvPicPr>
        <p:blipFill rotWithShape="1">
          <a:blip r:embed="rId2"/>
          <a:srcRect l="-363" r="17288"/>
          <a:stretch/>
        </p:blipFill>
        <p:spPr>
          <a:xfrm>
            <a:off x="2704296" y="1591793"/>
            <a:ext cx="8910532" cy="5139750"/>
          </a:xfrm>
          <a:prstGeom prst="rect">
            <a:avLst/>
          </a:prstGeom>
        </p:spPr>
      </p:pic>
    </p:spTree>
    <p:extLst>
      <p:ext uri="{BB962C8B-B14F-4D97-AF65-F5344CB8AC3E}">
        <p14:creationId xmlns:p14="http://schemas.microsoft.com/office/powerpoint/2010/main" val="16602128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Title 1048664"/>
          <p:cNvSpPr>
            <a:spLocks noGrp="1"/>
          </p:cNvSpPr>
          <p:nvPr>
            <p:ph type="title"/>
          </p:nvPr>
        </p:nvSpPr>
        <p:spPr>
          <a:xfrm>
            <a:off x="541138" y="604075"/>
            <a:ext cx="12735324" cy="1473017"/>
          </a:xfrm>
          <a:ln>
            <a:solidFill>
              <a:schemeClr val="bg1"/>
            </a:solidFill>
          </a:ln>
        </p:spPr>
        <p:style>
          <a:lnRef idx="2">
            <a:schemeClr val="accent4"/>
          </a:lnRef>
          <a:fillRef idx="1">
            <a:schemeClr val="lt1"/>
          </a:fillRef>
          <a:effectRef idx="0">
            <a:schemeClr val="accent4"/>
          </a:effectRef>
          <a:fontRef idx="minor">
            <a:schemeClr val="dk1"/>
          </a:fontRef>
        </p:style>
        <p:txBody>
          <a:bodyPr>
            <a:normAutofit/>
          </a:bodyPr>
          <a:lstStyle/>
          <a:p>
            <a:pPr algn="ctr"/>
            <a:r>
              <a:rPr lang="en-IN" sz="4400" b="1" dirty="0">
                <a:solidFill>
                  <a:srgbClr val="FF0000"/>
                </a:solidFill>
              </a:rPr>
              <a:t>HARDWARE AND SOFTWARE REQUIREMENTS</a:t>
            </a:r>
          </a:p>
        </p:txBody>
      </p:sp>
      <p:sp>
        <p:nvSpPr>
          <p:cNvPr id="2" name="TextBox 1">
            <a:extLst>
              <a:ext uri="{FF2B5EF4-FFF2-40B4-BE49-F238E27FC236}">
                <a16:creationId xmlns="" xmlns:a16="http://schemas.microsoft.com/office/drawing/2014/main" id="{FF8D654B-2724-A73B-51D4-7032E1512F8D}"/>
              </a:ext>
            </a:extLst>
          </p:cNvPr>
          <p:cNvSpPr txBox="1"/>
          <p:nvPr/>
        </p:nvSpPr>
        <p:spPr>
          <a:xfrm>
            <a:off x="1221037" y="1788903"/>
            <a:ext cx="9770617" cy="6034088"/>
          </a:xfrm>
          <a:prstGeom prst="rect">
            <a:avLst/>
          </a:prstGeom>
          <a:noFill/>
        </p:spPr>
        <p:txBody>
          <a:bodyPr wrap="square" rtlCol="0">
            <a:spAutoFit/>
          </a:bodyPr>
          <a:lstStyle/>
          <a:p>
            <a:pPr>
              <a:lnSpc>
                <a:spcPct val="107000"/>
              </a:lnSpc>
              <a:spcAft>
                <a:spcPts val="800"/>
              </a:spcAft>
            </a:pPr>
            <a:r>
              <a:rPr lang="en-IN" sz="18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HARDWARE REQUIRMENTS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ARDUINO</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VOLTAGE SENSOR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MOTORDRIVE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ROBOT CHASIS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BLUETOOTH</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LCD</a:t>
            </a:r>
          </a:p>
          <a:p>
            <a:pPr marL="342900" lvl="0" indent="-342900">
              <a:lnSpc>
                <a:spcPct val="115000"/>
              </a:lnSpc>
              <a:spcAft>
                <a:spcPts val="1000"/>
              </a:spcAft>
              <a:buFont typeface="Wingdings" panose="05000000000000000000" pitchFamily="2"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BATTERY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SOLAR PANEL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SOFTWARE REQUIRMENTS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tabLst>
                <a:tab pos="5715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ARDUINO IDE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tabLst>
                <a:tab pos="5715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EMBEDDED C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object 3"/>
          <p:cNvPicPr/>
          <p:nvPr/>
        </p:nvPicPr>
        <p:blipFill>
          <a:blip r:embed="rId2" cstate="print"/>
          <a:stretch>
            <a:fillRect/>
          </a:stretch>
        </p:blipFill>
        <p:spPr>
          <a:xfrm>
            <a:off x="241397" y="2977895"/>
            <a:ext cx="3601781" cy="2581337"/>
          </a:xfrm>
          <a:prstGeom prst="rect">
            <a:avLst/>
          </a:prstGeom>
        </p:spPr>
      </p:pic>
      <p:sp>
        <p:nvSpPr>
          <p:cNvPr id="8" name="object 4"/>
          <p:cNvSpPr txBox="1"/>
          <p:nvPr/>
        </p:nvSpPr>
        <p:spPr>
          <a:xfrm>
            <a:off x="4593463" y="1669160"/>
            <a:ext cx="9055735" cy="1397635"/>
          </a:xfrm>
          <a:prstGeom prst="rect">
            <a:avLst/>
          </a:prstGeom>
        </p:spPr>
        <p:txBody>
          <a:bodyPr vert="horz" wrap="square" lIns="0" tIns="12700" rIns="0" bIns="0" rtlCol="0">
            <a:spAutoFit/>
          </a:bodyPr>
          <a:lstStyle/>
          <a:p>
            <a:pPr marL="299085" marR="5080" indent="-287020">
              <a:lnSpc>
                <a:spcPct val="100000"/>
              </a:lnSpc>
              <a:spcBef>
                <a:spcPts val="100"/>
              </a:spcBef>
              <a:buFont typeface="Arial MT"/>
              <a:buChar char="•"/>
              <a:tabLst>
                <a:tab pos="299085" algn="l"/>
              </a:tabLst>
            </a:pPr>
            <a:r>
              <a:rPr sz="1800" spc="-10" dirty="0">
                <a:latin typeface="Times New Roman"/>
                <a:cs typeface="Times New Roman"/>
              </a:rPr>
              <a:t>The</a:t>
            </a:r>
            <a:r>
              <a:rPr sz="1800" spc="-105" dirty="0">
                <a:latin typeface="Times New Roman"/>
                <a:cs typeface="Times New Roman"/>
              </a:rPr>
              <a:t> </a:t>
            </a:r>
            <a:r>
              <a:rPr sz="1800" dirty="0">
                <a:latin typeface="Times New Roman"/>
                <a:cs typeface="Times New Roman"/>
              </a:rPr>
              <a:t>Arduino</a:t>
            </a:r>
            <a:r>
              <a:rPr sz="1800" spc="-25" dirty="0">
                <a:latin typeface="Times New Roman"/>
                <a:cs typeface="Times New Roman"/>
              </a:rPr>
              <a:t> </a:t>
            </a:r>
            <a:r>
              <a:rPr sz="1800" dirty="0">
                <a:latin typeface="Times New Roman"/>
                <a:cs typeface="Times New Roman"/>
              </a:rPr>
              <a:t>board</a:t>
            </a:r>
            <a:r>
              <a:rPr sz="1800" spc="-25" dirty="0">
                <a:latin typeface="Times New Roman"/>
                <a:cs typeface="Times New Roman"/>
              </a:rPr>
              <a:t> </a:t>
            </a:r>
            <a:r>
              <a:rPr sz="1800" dirty="0">
                <a:latin typeface="Times New Roman"/>
                <a:cs typeface="Times New Roman"/>
              </a:rPr>
              <a:t>exposes</a:t>
            </a:r>
            <a:r>
              <a:rPr sz="1800" spc="-10" dirty="0">
                <a:latin typeface="Times New Roman"/>
                <a:cs typeface="Times New Roman"/>
              </a:rPr>
              <a:t> </a:t>
            </a:r>
            <a:r>
              <a:rPr sz="1800" dirty="0">
                <a:latin typeface="Times New Roman"/>
                <a:cs typeface="Times New Roman"/>
              </a:rPr>
              <a:t>most</a:t>
            </a:r>
            <a:r>
              <a:rPr sz="1800" spc="-10" dirty="0">
                <a:latin typeface="Times New Roman"/>
                <a:cs typeface="Times New Roman"/>
              </a:rPr>
              <a:t> </a:t>
            </a:r>
            <a:r>
              <a:rPr sz="1800" dirty="0">
                <a:latin typeface="Times New Roman"/>
                <a:cs typeface="Times New Roman"/>
              </a:rPr>
              <a:t>of</a:t>
            </a:r>
            <a:r>
              <a:rPr sz="1800" spc="-15" dirty="0">
                <a:latin typeface="Times New Roman"/>
                <a:cs typeface="Times New Roman"/>
              </a:rPr>
              <a:t> </a:t>
            </a:r>
            <a:r>
              <a:rPr sz="1800" dirty="0">
                <a:latin typeface="Times New Roman"/>
                <a:cs typeface="Times New Roman"/>
              </a:rPr>
              <a:t>the</a:t>
            </a:r>
            <a:r>
              <a:rPr sz="1800" spc="-10" dirty="0">
                <a:latin typeface="Times New Roman"/>
                <a:cs typeface="Times New Roman"/>
              </a:rPr>
              <a:t> microcontroller's</a:t>
            </a:r>
            <a:r>
              <a:rPr sz="1800" spc="-45" dirty="0">
                <a:latin typeface="Times New Roman"/>
                <a:cs typeface="Times New Roman"/>
              </a:rPr>
              <a:t> </a:t>
            </a:r>
            <a:r>
              <a:rPr sz="1800" dirty="0">
                <a:latin typeface="Times New Roman"/>
                <a:cs typeface="Times New Roman"/>
              </a:rPr>
              <a:t>I/O</a:t>
            </a:r>
            <a:r>
              <a:rPr sz="1800" spc="-10" dirty="0">
                <a:latin typeface="Times New Roman"/>
                <a:cs typeface="Times New Roman"/>
              </a:rPr>
              <a:t> </a:t>
            </a:r>
            <a:r>
              <a:rPr sz="1800" dirty="0">
                <a:latin typeface="Times New Roman"/>
                <a:cs typeface="Times New Roman"/>
              </a:rPr>
              <a:t>pins</a:t>
            </a:r>
            <a:r>
              <a:rPr sz="1800" spc="-20" dirty="0">
                <a:latin typeface="Times New Roman"/>
                <a:cs typeface="Times New Roman"/>
              </a:rPr>
              <a:t> </a:t>
            </a:r>
            <a:r>
              <a:rPr sz="1800" dirty="0">
                <a:latin typeface="Times New Roman"/>
                <a:cs typeface="Times New Roman"/>
              </a:rPr>
              <a:t>for</a:t>
            </a:r>
            <a:r>
              <a:rPr sz="1800" spc="-5" dirty="0">
                <a:latin typeface="Times New Roman"/>
                <a:cs typeface="Times New Roman"/>
              </a:rPr>
              <a:t> </a:t>
            </a:r>
            <a:r>
              <a:rPr sz="1800" dirty="0">
                <a:latin typeface="Times New Roman"/>
                <a:cs typeface="Times New Roman"/>
              </a:rPr>
              <a:t>use</a:t>
            </a:r>
            <a:r>
              <a:rPr sz="1800" spc="-20" dirty="0">
                <a:latin typeface="Times New Roman"/>
                <a:cs typeface="Times New Roman"/>
              </a:rPr>
              <a:t> </a:t>
            </a:r>
            <a:r>
              <a:rPr sz="1800" dirty="0">
                <a:latin typeface="Times New Roman"/>
                <a:cs typeface="Times New Roman"/>
              </a:rPr>
              <a:t>by</a:t>
            </a:r>
            <a:r>
              <a:rPr sz="1800" spc="-15" dirty="0">
                <a:latin typeface="Times New Roman"/>
                <a:cs typeface="Times New Roman"/>
              </a:rPr>
              <a:t> </a:t>
            </a:r>
            <a:r>
              <a:rPr sz="1800" dirty="0">
                <a:latin typeface="Times New Roman"/>
                <a:cs typeface="Times New Roman"/>
              </a:rPr>
              <a:t>other</a:t>
            </a:r>
            <a:r>
              <a:rPr sz="1800" spc="-10" dirty="0">
                <a:latin typeface="Times New Roman"/>
                <a:cs typeface="Times New Roman"/>
              </a:rPr>
              <a:t> </a:t>
            </a:r>
            <a:r>
              <a:rPr sz="1800" dirty="0">
                <a:latin typeface="Times New Roman"/>
                <a:cs typeface="Times New Roman"/>
              </a:rPr>
              <a:t>circuits.</a:t>
            </a:r>
            <a:r>
              <a:rPr sz="1800" spc="-65" dirty="0">
                <a:latin typeface="Times New Roman"/>
                <a:cs typeface="Times New Roman"/>
              </a:rPr>
              <a:t> </a:t>
            </a:r>
            <a:r>
              <a:rPr sz="1800" spc="-25" dirty="0">
                <a:latin typeface="Times New Roman"/>
                <a:cs typeface="Times New Roman"/>
              </a:rPr>
              <a:t>The </a:t>
            </a:r>
            <a:r>
              <a:rPr sz="1800" dirty="0">
                <a:latin typeface="Times New Roman"/>
                <a:cs typeface="Times New Roman"/>
              </a:rPr>
              <a:t>Diecimila,</a:t>
            </a:r>
            <a:r>
              <a:rPr sz="1800" spc="-20" dirty="0">
                <a:latin typeface="Times New Roman"/>
                <a:cs typeface="Times New Roman"/>
              </a:rPr>
              <a:t> </a:t>
            </a:r>
            <a:r>
              <a:rPr sz="1800" dirty="0">
                <a:latin typeface="Times New Roman"/>
                <a:cs typeface="Times New Roman"/>
              </a:rPr>
              <a:t>Duemilanove,</a:t>
            </a:r>
            <a:r>
              <a:rPr sz="1800" spc="-15" dirty="0">
                <a:latin typeface="Times New Roman"/>
                <a:cs typeface="Times New Roman"/>
              </a:rPr>
              <a:t> </a:t>
            </a:r>
            <a:r>
              <a:rPr sz="1800" dirty="0">
                <a:latin typeface="Times New Roman"/>
                <a:cs typeface="Times New Roman"/>
              </a:rPr>
              <a:t>and current Uno provide</a:t>
            </a:r>
            <a:r>
              <a:rPr sz="1800" spc="-20" dirty="0">
                <a:latin typeface="Times New Roman"/>
                <a:cs typeface="Times New Roman"/>
              </a:rPr>
              <a:t> </a:t>
            </a:r>
            <a:r>
              <a:rPr sz="1800" dirty="0">
                <a:latin typeface="Times New Roman"/>
                <a:cs typeface="Times New Roman"/>
              </a:rPr>
              <a:t>14 digital</a:t>
            </a:r>
            <a:r>
              <a:rPr sz="1800" spc="-20" dirty="0">
                <a:latin typeface="Times New Roman"/>
                <a:cs typeface="Times New Roman"/>
              </a:rPr>
              <a:t> </a:t>
            </a:r>
            <a:r>
              <a:rPr sz="1800" dirty="0">
                <a:latin typeface="Times New Roman"/>
                <a:cs typeface="Times New Roman"/>
              </a:rPr>
              <a:t>I/O</a:t>
            </a:r>
            <a:r>
              <a:rPr sz="1800" spc="-10" dirty="0">
                <a:latin typeface="Times New Roman"/>
                <a:cs typeface="Times New Roman"/>
              </a:rPr>
              <a:t> </a:t>
            </a:r>
            <a:r>
              <a:rPr sz="1800" dirty="0">
                <a:latin typeface="Times New Roman"/>
                <a:cs typeface="Times New Roman"/>
              </a:rPr>
              <a:t>pins,</a:t>
            </a:r>
            <a:r>
              <a:rPr sz="1800" spc="-5" dirty="0">
                <a:latin typeface="Times New Roman"/>
                <a:cs typeface="Times New Roman"/>
              </a:rPr>
              <a:t> </a:t>
            </a:r>
            <a:r>
              <a:rPr sz="1800" dirty="0">
                <a:latin typeface="Times New Roman"/>
                <a:cs typeface="Times New Roman"/>
              </a:rPr>
              <a:t>six</a:t>
            </a:r>
            <a:r>
              <a:rPr sz="1800" spc="-5" dirty="0">
                <a:latin typeface="Times New Roman"/>
                <a:cs typeface="Times New Roman"/>
              </a:rPr>
              <a:t> </a:t>
            </a:r>
            <a:r>
              <a:rPr sz="1800" dirty="0">
                <a:latin typeface="Times New Roman"/>
                <a:cs typeface="Times New Roman"/>
              </a:rPr>
              <a:t>of</a:t>
            </a:r>
            <a:r>
              <a:rPr sz="1800" spc="-5" dirty="0">
                <a:latin typeface="Times New Roman"/>
                <a:cs typeface="Times New Roman"/>
              </a:rPr>
              <a:t> </a:t>
            </a:r>
            <a:r>
              <a:rPr sz="1800" dirty="0">
                <a:latin typeface="Times New Roman"/>
                <a:cs typeface="Times New Roman"/>
              </a:rPr>
              <a:t>which</a:t>
            </a:r>
            <a:r>
              <a:rPr sz="1800" spc="-10" dirty="0">
                <a:latin typeface="Times New Roman"/>
                <a:cs typeface="Times New Roman"/>
              </a:rPr>
              <a:t> </a:t>
            </a:r>
            <a:r>
              <a:rPr sz="1800" dirty="0">
                <a:latin typeface="Times New Roman"/>
                <a:cs typeface="Times New Roman"/>
              </a:rPr>
              <a:t>can</a:t>
            </a:r>
            <a:r>
              <a:rPr sz="1800" spc="-10" dirty="0">
                <a:latin typeface="Times New Roman"/>
                <a:cs typeface="Times New Roman"/>
              </a:rPr>
              <a:t> produce pulse-</a:t>
            </a:r>
            <a:r>
              <a:rPr sz="1800" dirty="0">
                <a:latin typeface="Times New Roman"/>
                <a:cs typeface="Times New Roman"/>
              </a:rPr>
              <a:t>width</a:t>
            </a:r>
            <a:r>
              <a:rPr sz="1800" spc="-15" dirty="0">
                <a:latin typeface="Times New Roman"/>
                <a:cs typeface="Times New Roman"/>
              </a:rPr>
              <a:t> </a:t>
            </a:r>
            <a:r>
              <a:rPr sz="1800" dirty="0">
                <a:latin typeface="Times New Roman"/>
                <a:cs typeface="Times New Roman"/>
              </a:rPr>
              <a:t>modulated</a:t>
            </a:r>
            <a:r>
              <a:rPr sz="1800" spc="-25" dirty="0">
                <a:latin typeface="Times New Roman"/>
                <a:cs typeface="Times New Roman"/>
              </a:rPr>
              <a:t> </a:t>
            </a:r>
            <a:r>
              <a:rPr sz="1800" dirty="0">
                <a:latin typeface="Times New Roman"/>
                <a:cs typeface="Times New Roman"/>
              </a:rPr>
              <a:t>signals,</a:t>
            </a:r>
            <a:r>
              <a:rPr sz="1800" spc="-35" dirty="0">
                <a:latin typeface="Times New Roman"/>
                <a:cs typeface="Times New Roman"/>
              </a:rPr>
              <a:t> </a:t>
            </a:r>
            <a:r>
              <a:rPr sz="1800" dirty="0">
                <a:latin typeface="Times New Roman"/>
                <a:cs typeface="Times New Roman"/>
              </a:rPr>
              <a:t>and</a:t>
            </a:r>
            <a:r>
              <a:rPr sz="1800" spc="-10" dirty="0">
                <a:latin typeface="Times New Roman"/>
                <a:cs typeface="Times New Roman"/>
              </a:rPr>
              <a:t> </a:t>
            </a:r>
            <a:r>
              <a:rPr sz="1800" dirty="0">
                <a:latin typeface="Times New Roman"/>
                <a:cs typeface="Times New Roman"/>
              </a:rPr>
              <a:t>six</a:t>
            </a:r>
            <a:r>
              <a:rPr sz="1800" spc="-25" dirty="0">
                <a:latin typeface="Times New Roman"/>
                <a:cs typeface="Times New Roman"/>
              </a:rPr>
              <a:t> </a:t>
            </a:r>
            <a:r>
              <a:rPr sz="1800" dirty="0">
                <a:latin typeface="Times New Roman"/>
                <a:cs typeface="Times New Roman"/>
              </a:rPr>
              <a:t>analog</a:t>
            </a:r>
            <a:r>
              <a:rPr sz="1800" spc="-15" dirty="0">
                <a:latin typeface="Times New Roman"/>
                <a:cs typeface="Times New Roman"/>
              </a:rPr>
              <a:t> </a:t>
            </a:r>
            <a:r>
              <a:rPr sz="1800" dirty="0">
                <a:latin typeface="Times New Roman"/>
                <a:cs typeface="Times New Roman"/>
              </a:rPr>
              <a:t>inputs,</a:t>
            </a:r>
            <a:r>
              <a:rPr sz="1800" spc="-25" dirty="0">
                <a:latin typeface="Times New Roman"/>
                <a:cs typeface="Times New Roman"/>
              </a:rPr>
              <a:t> </a:t>
            </a:r>
            <a:r>
              <a:rPr sz="1800" dirty="0">
                <a:latin typeface="Times New Roman"/>
                <a:cs typeface="Times New Roman"/>
              </a:rPr>
              <a:t>which</a:t>
            </a:r>
            <a:r>
              <a:rPr sz="1800" spc="-15" dirty="0">
                <a:latin typeface="Times New Roman"/>
                <a:cs typeface="Times New Roman"/>
              </a:rPr>
              <a:t> </a:t>
            </a:r>
            <a:r>
              <a:rPr sz="1800" dirty="0">
                <a:latin typeface="Times New Roman"/>
                <a:cs typeface="Times New Roman"/>
              </a:rPr>
              <a:t>can</a:t>
            </a:r>
            <a:r>
              <a:rPr sz="1800" spc="-25" dirty="0">
                <a:latin typeface="Times New Roman"/>
                <a:cs typeface="Times New Roman"/>
              </a:rPr>
              <a:t> </a:t>
            </a:r>
            <a:r>
              <a:rPr sz="1800" dirty="0">
                <a:latin typeface="Times New Roman"/>
                <a:cs typeface="Times New Roman"/>
              </a:rPr>
              <a:t>also</a:t>
            </a:r>
            <a:r>
              <a:rPr sz="1800" spc="-30" dirty="0">
                <a:latin typeface="Times New Roman"/>
                <a:cs typeface="Times New Roman"/>
              </a:rPr>
              <a:t> </a:t>
            </a:r>
            <a:r>
              <a:rPr sz="1800" dirty="0">
                <a:latin typeface="Times New Roman"/>
                <a:cs typeface="Times New Roman"/>
              </a:rPr>
              <a:t>be</a:t>
            </a:r>
            <a:r>
              <a:rPr sz="1800" spc="-10" dirty="0">
                <a:latin typeface="Times New Roman"/>
                <a:cs typeface="Times New Roman"/>
              </a:rPr>
              <a:t> </a:t>
            </a:r>
            <a:r>
              <a:rPr sz="1800" dirty="0">
                <a:latin typeface="Times New Roman"/>
                <a:cs typeface="Times New Roman"/>
              </a:rPr>
              <a:t>used</a:t>
            </a:r>
            <a:r>
              <a:rPr sz="1800" spc="-25" dirty="0">
                <a:latin typeface="Times New Roman"/>
                <a:cs typeface="Times New Roman"/>
              </a:rPr>
              <a:t> </a:t>
            </a:r>
            <a:r>
              <a:rPr sz="1800" dirty="0">
                <a:latin typeface="Times New Roman"/>
                <a:cs typeface="Times New Roman"/>
              </a:rPr>
              <a:t>as</a:t>
            </a:r>
            <a:r>
              <a:rPr sz="1800" spc="-10" dirty="0">
                <a:latin typeface="Times New Roman"/>
                <a:cs typeface="Times New Roman"/>
              </a:rPr>
              <a:t> </a:t>
            </a:r>
            <a:r>
              <a:rPr sz="1800" dirty="0">
                <a:latin typeface="Times New Roman"/>
                <a:cs typeface="Times New Roman"/>
              </a:rPr>
              <a:t>six</a:t>
            </a:r>
            <a:r>
              <a:rPr sz="1800" spc="-20" dirty="0">
                <a:latin typeface="Times New Roman"/>
                <a:cs typeface="Times New Roman"/>
              </a:rPr>
              <a:t> </a:t>
            </a:r>
            <a:r>
              <a:rPr sz="1800" dirty="0">
                <a:latin typeface="Times New Roman"/>
                <a:cs typeface="Times New Roman"/>
              </a:rPr>
              <a:t>digital</a:t>
            </a:r>
            <a:r>
              <a:rPr sz="1800" spc="-30" dirty="0">
                <a:latin typeface="Times New Roman"/>
                <a:cs typeface="Times New Roman"/>
              </a:rPr>
              <a:t> </a:t>
            </a:r>
            <a:r>
              <a:rPr sz="1800" spc="-25" dirty="0">
                <a:latin typeface="Times New Roman"/>
                <a:cs typeface="Times New Roman"/>
              </a:rPr>
              <a:t>I/O </a:t>
            </a:r>
            <a:r>
              <a:rPr sz="1800" dirty="0">
                <a:latin typeface="Times New Roman"/>
                <a:cs typeface="Times New Roman"/>
              </a:rPr>
              <a:t>pins.</a:t>
            </a:r>
            <a:r>
              <a:rPr sz="1800" spc="-60" dirty="0">
                <a:latin typeface="Times New Roman"/>
                <a:cs typeface="Times New Roman"/>
              </a:rPr>
              <a:t> </a:t>
            </a:r>
            <a:r>
              <a:rPr sz="1800" dirty="0">
                <a:latin typeface="Times New Roman"/>
                <a:cs typeface="Times New Roman"/>
              </a:rPr>
              <a:t>These</a:t>
            </a:r>
            <a:r>
              <a:rPr sz="1800" spc="-30" dirty="0">
                <a:latin typeface="Times New Roman"/>
                <a:cs typeface="Times New Roman"/>
              </a:rPr>
              <a:t> </a:t>
            </a:r>
            <a:r>
              <a:rPr sz="1800" dirty="0">
                <a:latin typeface="Times New Roman"/>
                <a:cs typeface="Times New Roman"/>
              </a:rPr>
              <a:t>pins</a:t>
            </a:r>
            <a:r>
              <a:rPr sz="1800" spc="-15" dirty="0">
                <a:latin typeface="Times New Roman"/>
                <a:cs typeface="Times New Roman"/>
              </a:rPr>
              <a:t> </a:t>
            </a:r>
            <a:r>
              <a:rPr sz="1800" dirty="0">
                <a:latin typeface="Times New Roman"/>
                <a:cs typeface="Times New Roman"/>
              </a:rPr>
              <a:t>are</a:t>
            </a:r>
            <a:r>
              <a:rPr sz="1800" spc="-35" dirty="0">
                <a:latin typeface="Times New Roman"/>
                <a:cs typeface="Times New Roman"/>
              </a:rPr>
              <a:t> </a:t>
            </a:r>
            <a:r>
              <a:rPr sz="1800" dirty="0">
                <a:latin typeface="Times New Roman"/>
                <a:cs typeface="Times New Roman"/>
              </a:rPr>
              <a:t>on</a:t>
            </a:r>
            <a:r>
              <a:rPr sz="1800" spc="-20" dirty="0">
                <a:latin typeface="Times New Roman"/>
                <a:cs typeface="Times New Roman"/>
              </a:rPr>
              <a:t> </a:t>
            </a:r>
            <a:r>
              <a:rPr sz="1800" dirty="0">
                <a:latin typeface="Times New Roman"/>
                <a:cs typeface="Times New Roman"/>
              </a:rPr>
              <a:t>the</a:t>
            </a:r>
            <a:r>
              <a:rPr sz="1800" spc="-20" dirty="0">
                <a:latin typeface="Times New Roman"/>
                <a:cs typeface="Times New Roman"/>
              </a:rPr>
              <a:t> </a:t>
            </a:r>
            <a:r>
              <a:rPr sz="1800" dirty="0">
                <a:latin typeface="Times New Roman"/>
                <a:cs typeface="Times New Roman"/>
              </a:rPr>
              <a:t>top</a:t>
            </a:r>
            <a:r>
              <a:rPr sz="1800" spc="-15" dirty="0">
                <a:latin typeface="Times New Roman"/>
                <a:cs typeface="Times New Roman"/>
              </a:rPr>
              <a:t> </a:t>
            </a:r>
            <a:r>
              <a:rPr sz="1800" dirty="0">
                <a:latin typeface="Times New Roman"/>
                <a:cs typeface="Times New Roman"/>
              </a:rPr>
              <a:t>of</a:t>
            </a:r>
            <a:r>
              <a:rPr sz="1800" spc="-30" dirty="0">
                <a:latin typeface="Times New Roman"/>
                <a:cs typeface="Times New Roman"/>
              </a:rPr>
              <a:t> </a:t>
            </a:r>
            <a:r>
              <a:rPr sz="1800" dirty="0">
                <a:latin typeface="Times New Roman"/>
                <a:cs typeface="Times New Roman"/>
              </a:rPr>
              <a:t>the</a:t>
            </a:r>
            <a:r>
              <a:rPr sz="1800" spc="-20" dirty="0">
                <a:latin typeface="Times New Roman"/>
                <a:cs typeface="Times New Roman"/>
              </a:rPr>
              <a:t> </a:t>
            </a:r>
            <a:r>
              <a:rPr sz="1800" dirty="0">
                <a:latin typeface="Times New Roman"/>
                <a:cs typeface="Times New Roman"/>
              </a:rPr>
              <a:t>board,</a:t>
            </a:r>
            <a:r>
              <a:rPr sz="1800" spc="-25" dirty="0">
                <a:latin typeface="Times New Roman"/>
                <a:cs typeface="Times New Roman"/>
              </a:rPr>
              <a:t> </a:t>
            </a:r>
            <a:r>
              <a:rPr sz="1800" dirty="0">
                <a:latin typeface="Times New Roman"/>
                <a:cs typeface="Times New Roman"/>
              </a:rPr>
              <a:t>via</a:t>
            </a:r>
            <a:r>
              <a:rPr sz="1800" spc="-20" dirty="0">
                <a:latin typeface="Times New Roman"/>
                <a:cs typeface="Times New Roman"/>
              </a:rPr>
              <a:t> </a:t>
            </a:r>
            <a:r>
              <a:rPr sz="1800" dirty="0">
                <a:latin typeface="Times New Roman"/>
                <a:cs typeface="Times New Roman"/>
              </a:rPr>
              <a:t>female</a:t>
            </a:r>
            <a:r>
              <a:rPr sz="1800" spc="-15" dirty="0">
                <a:latin typeface="Times New Roman"/>
                <a:cs typeface="Times New Roman"/>
              </a:rPr>
              <a:t> </a:t>
            </a:r>
            <a:r>
              <a:rPr sz="1800" dirty="0">
                <a:latin typeface="Times New Roman"/>
                <a:cs typeface="Times New Roman"/>
              </a:rPr>
              <a:t>0.1-inch</a:t>
            </a:r>
            <a:r>
              <a:rPr sz="1800" spc="-40" dirty="0">
                <a:latin typeface="Times New Roman"/>
                <a:cs typeface="Times New Roman"/>
              </a:rPr>
              <a:t> </a:t>
            </a:r>
            <a:r>
              <a:rPr sz="1800" dirty="0">
                <a:latin typeface="Times New Roman"/>
                <a:cs typeface="Times New Roman"/>
              </a:rPr>
              <a:t>(2.54</a:t>
            </a:r>
            <a:r>
              <a:rPr sz="1800" spc="-30" dirty="0">
                <a:latin typeface="Times New Roman"/>
                <a:cs typeface="Times New Roman"/>
              </a:rPr>
              <a:t> </a:t>
            </a:r>
            <a:r>
              <a:rPr sz="1800" dirty="0">
                <a:latin typeface="Times New Roman"/>
                <a:cs typeface="Times New Roman"/>
              </a:rPr>
              <a:t>mm)</a:t>
            </a:r>
            <a:r>
              <a:rPr sz="1800" spc="-5" dirty="0">
                <a:latin typeface="Times New Roman"/>
                <a:cs typeface="Times New Roman"/>
              </a:rPr>
              <a:t> </a:t>
            </a:r>
            <a:r>
              <a:rPr sz="1800" dirty="0">
                <a:latin typeface="Times New Roman"/>
                <a:cs typeface="Times New Roman"/>
              </a:rPr>
              <a:t>headers.</a:t>
            </a:r>
            <a:r>
              <a:rPr sz="1800" spc="-35" dirty="0">
                <a:latin typeface="Times New Roman"/>
                <a:cs typeface="Times New Roman"/>
              </a:rPr>
              <a:t> </a:t>
            </a:r>
            <a:r>
              <a:rPr sz="1800" spc="-10" dirty="0">
                <a:latin typeface="Times New Roman"/>
                <a:cs typeface="Times New Roman"/>
              </a:rPr>
              <a:t>Several plug-</a:t>
            </a:r>
            <a:r>
              <a:rPr sz="1800" dirty="0">
                <a:latin typeface="Times New Roman"/>
                <a:cs typeface="Times New Roman"/>
              </a:rPr>
              <a:t>in</a:t>
            </a:r>
            <a:r>
              <a:rPr sz="1800" spc="-25" dirty="0">
                <a:latin typeface="Times New Roman"/>
                <a:cs typeface="Times New Roman"/>
              </a:rPr>
              <a:t> </a:t>
            </a:r>
            <a:r>
              <a:rPr sz="1800" dirty="0">
                <a:latin typeface="Times New Roman"/>
                <a:cs typeface="Times New Roman"/>
              </a:rPr>
              <a:t>application</a:t>
            </a:r>
            <a:r>
              <a:rPr sz="1800" spc="-55" dirty="0">
                <a:latin typeface="Times New Roman"/>
                <a:cs typeface="Times New Roman"/>
              </a:rPr>
              <a:t> </a:t>
            </a:r>
            <a:r>
              <a:rPr sz="1800" dirty="0">
                <a:latin typeface="Times New Roman"/>
                <a:cs typeface="Times New Roman"/>
              </a:rPr>
              <a:t>shields</a:t>
            </a:r>
            <a:r>
              <a:rPr sz="1800" spc="-40" dirty="0">
                <a:latin typeface="Times New Roman"/>
                <a:cs typeface="Times New Roman"/>
              </a:rPr>
              <a:t> </a:t>
            </a:r>
            <a:r>
              <a:rPr sz="1800" dirty="0">
                <a:latin typeface="Times New Roman"/>
                <a:cs typeface="Times New Roman"/>
              </a:rPr>
              <a:t>are</a:t>
            </a:r>
            <a:r>
              <a:rPr sz="1800" spc="-20" dirty="0">
                <a:latin typeface="Times New Roman"/>
                <a:cs typeface="Times New Roman"/>
              </a:rPr>
              <a:t> </a:t>
            </a:r>
            <a:r>
              <a:rPr sz="1800" dirty="0">
                <a:latin typeface="Times New Roman"/>
                <a:cs typeface="Times New Roman"/>
              </a:rPr>
              <a:t>also</a:t>
            </a:r>
            <a:r>
              <a:rPr sz="1800" spc="-40" dirty="0">
                <a:latin typeface="Times New Roman"/>
                <a:cs typeface="Times New Roman"/>
              </a:rPr>
              <a:t> </a:t>
            </a:r>
            <a:r>
              <a:rPr sz="1800" dirty="0">
                <a:latin typeface="Times New Roman"/>
                <a:cs typeface="Times New Roman"/>
              </a:rPr>
              <a:t>commercially</a:t>
            </a:r>
            <a:r>
              <a:rPr sz="1800" spc="-35" dirty="0">
                <a:latin typeface="Times New Roman"/>
                <a:cs typeface="Times New Roman"/>
              </a:rPr>
              <a:t> </a:t>
            </a:r>
            <a:r>
              <a:rPr sz="1800" spc="-10" dirty="0">
                <a:latin typeface="Times New Roman"/>
                <a:cs typeface="Times New Roman"/>
              </a:rPr>
              <a:t>available</a:t>
            </a:r>
            <a:r>
              <a:rPr sz="1800" b="1" spc="-10" dirty="0">
                <a:latin typeface="Times New Roman"/>
                <a:cs typeface="Times New Roman"/>
              </a:rPr>
              <a:t>.</a:t>
            </a:r>
            <a:endParaRPr sz="1800" dirty="0">
              <a:latin typeface="Times New Roman"/>
              <a:cs typeface="Times New Roman"/>
            </a:endParaRPr>
          </a:p>
        </p:txBody>
      </p:sp>
      <p:sp>
        <p:nvSpPr>
          <p:cNvPr id="9" name="object 5"/>
          <p:cNvSpPr txBox="1"/>
          <p:nvPr/>
        </p:nvSpPr>
        <p:spPr>
          <a:xfrm>
            <a:off x="4593463" y="3315461"/>
            <a:ext cx="9054465" cy="3059812"/>
          </a:xfrm>
          <a:prstGeom prst="rect">
            <a:avLst/>
          </a:prstGeom>
        </p:spPr>
        <p:txBody>
          <a:bodyPr vert="horz" wrap="square" lIns="0" tIns="12700" rIns="0" bIns="0" rtlCol="0">
            <a:spAutoFit/>
          </a:bodyPr>
          <a:lstStyle/>
          <a:p>
            <a:pPr marL="12700">
              <a:lnSpc>
                <a:spcPct val="100000"/>
              </a:lnSpc>
              <a:spcBef>
                <a:spcPts val="100"/>
              </a:spcBef>
            </a:pPr>
            <a:r>
              <a:rPr sz="1800" b="1" spc="-20" dirty="0">
                <a:latin typeface="Times New Roman"/>
                <a:cs typeface="Times New Roman"/>
              </a:rPr>
              <a:t>Technical </a:t>
            </a:r>
            <a:r>
              <a:rPr sz="1800" b="1" spc="-10" dirty="0">
                <a:latin typeface="Times New Roman"/>
                <a:cs typeface="Times New Roman"/>
              </a:rPr>
              <a:t>specifications:</a:t>
            </a:r>
            <a:endParaRPr sz="1800" b="1"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Microcontroller</a:t>
            </a:r>
            <a:r>
              <a:rPr sz="1800" spc="-125" dirty="0">
                <a:latin typeface="Times New Roman"/>
                <a:cs typeface="Times New Roman"/>
              </a:rPr>
              <a:t> </a:t>
            </a:r>
            <a:r>
              <a:rPr sz="1800" spc="-25" dirty="0">
                <a:latin typeface="Times New Roman"/>
                <a:cs typeface="Times New Roman"/>
              </a:rPr>
              <a:t>ATmega328P</a:t>
            </a:r>
            <a:r>
              <a:rPr sz="1800" spc="-80" dirty="0">
                <a:latin typeface="Times New Roman"/>
                <a:cs typeface="Times New Roman"/>
              </a:rPr>
              <a:t> </a:t>
            </a:r>
            <a:r>
              <a:rPr sz="1800" dirty="0">
                <a:latin typeface="Times New Roman"/>
                <a:cs typeface="Times New Roman"/>
              </a:rPr>
              <a:t>Operating</a:t>
            </a:r>
            <a:r>
              <a:rPr sz="1800" spc="-55" dirty="0">
                <a:latin typeface="Times New Roman"/>
                <a:cs typeface="Times New Roman"/>
              </a:rPr>
              <a:t> </a:t>
            </a:r>
            <a:r>
              <a:rPr sz="1800" spc="-25" dirty="0">
                <a:latin typeface="Times New Roman"/>
                <a:cs typeface="Times New Roman"/>
              </a:rPr>
              <a:t>Voltage 5V,</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Digital</a:t>
            </a:r>
            <a:r>
              <a:rPr sz="1800" spc="-35" dirty="0">
                <a:latin typeface="Times New Roman"/>
                <a:cs typeface="Times New Roman"/>
              </a:rPr>
              <a:t> </a:t>
            </a:r>
            <a:r>
              <a:rPr sz="1800" dirty="0">
                <a:latin typeface="Times New Roman"/>
                <a:cs typeface="Times New Roman"/>
              </a:rPr>
              <a:t>I/O</a:t>
            </a:r>
            <a:r>
              <a:rPr sz="1800" spc="-15" dirty="0">
                <a:latin typeface="Times New Roman"/>
                <a:cs typeface="Times New Roman"/>
              </a:rPr>
              <a:t> </a:t>
            </a:r>
            <a:r>
              <a:rPr sz="1800" dirty="0">
                <a:latin typeface="Times New Roman"/>
                <a:cs typeface="Times New Roman"/>
              </a:rPr>
              <a:t>Pins</a:t>
            </a:r>
            <a:r>
              <a:rPr sz="1800" spc="-30" dirty="0">
                <a:latin typeface="Times New Roman"/>
                <a:cs typeface="Times New Roman"/>
              </a:rPr>
              <a:t> </a:t>
            </a:r>
            <a:r>
              <a:rPr sz="1800" dirty="0">
                <a:latin typeface="Times New Roman"/>
                <a:cs typeface="Times New Roman"/>
              </a:rPr>
              <a:t>14</a:t>
            </a:r>
            <a:r>
              <a:rPr sz="1800" spc="-20" dirty="0">
                <a:latin typeface="Times New Roman"/>
                <a:cs typeface="Times New Roman"/>
              </a:rPr>
              <a:t> </a:t>
            </a:r>
            <a:r>
              <a:rPr sz="1800" dirty="0">
                <a:latin typeface="Times New Roman"/>
                <a:cs typeface="Times New Roman"/>
              </a:rPr>
              <a:t>(of</a:t>
            </a:r>
            <a:r>
              <a:rPr sz="1800" spc="-15" dirty="0">
                <a:latin typeface="Times New Roman"/>
                <a:cs typeface="Times New Roman"/>
              </a:rPr>
              <a:t> </a:t>
            </a:r>
            <a:r>
              <a:rPr sz="1800" dirty="0">
                <a:latin typeface="Times New Roman"/>
                <a:cs typeface="Times New Roman"/>
              </a:rPr>
              <a:t>which</a:t>
            </a:r>
            <a:r>
              <a:rPr sz="1800" spc="-20" dirty="0">
                <a:latin typeface="Times New Roman"/>
                <a:cs typeface="Times New Roman"/>
              </a:rPr>
              <a:t> </a:t>
            </a:r>
            <a:r>
              <a:rPr sz="1800" dirty="0">
                <a:latin typeface="Times New Roman"/>
                <a:cs typeface="Times New Roman"/>
              </a:rPr>
              <a:t>6</a:t>
            </a:r>
            <a:r>
              <a:rPr sz="1800" spc="-25" dirty="0">
                <a:latin typeface="Times New Roman"/>
                <a:cs typeface="Times New Roman"/>
              </a:rPr>
              <a:t> </a:t>
            </a:r>
            <a:r>
              <a:rPr sz="1800" dirty="0">
                <a:latin typeface="Times New Roman"/>
                <a:cs typeface="Times New Roman"/>
              </a:rPr>
              <a:t>provide</a:t>
            </a:r>
            <a:r>
              <a:rPr sz="1800" spc="-20" dirty="0">
                <a:latin typeface="Times New Roman"/>
                <a:cs typeface="Times New Roman"/>
              </a:rPr>
              <a:t> </a:t>
            </a:r>
            <a:r>
              <a:rPr sz="1800" dirty="0">
                <a:latin typeface="Times New Roman"/>
                <a:cs typeface="Times New Roman"/>
              </a:rPr>
              <a:t>PWM</a:t>
            </a:r>
            <a:r>
              <a:rPr sz="1800" spc="-10" dirty="0">
                <a:latin typeface="Times New Roman"/>
                <a:cs typeface="Times New Roman"/>
              </a:rPr>
              <a:t> output),</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PWM</a:t>
            </a:r>
            <a:r>
              <a:rPr sz="1800" spc="-10" dirty="0">
                <a:latin typeface="Times New Roman"/>
                <a:cs typeface="Times New Roman"/>
              </a:rPr>
              <a:t> </a:t>
            </a:r>
            <a:r>
              <a:rPr sz="1800" dirty="0">
                <a:latin typeface="Times New Roman"/>
                <a:cs typeface="Times New Roman"/>
              </a:rPr>
              <a:t>Digital</a:t>
            </a:r>
            <a:r>
              <a:rPr sz="1800" spc="-30" dirty="0">
                <a:latin typeface="Times New Roman"/>
                <a:cs typeface="Times New Roman"/>
              </a:rPr>
              <a:t> </a:t>
            </a:r>
            <a:r>
              <a:rPr sz="1800" dirty="0">
                <a:latin typeface="Times New Roman"/>
                <a:cs typeface="Times New Roman"/>
              </a:rPr>
              <a:t>I/O</a:t>
            </a:r>
            <a:r>
              <a:rPr sz="1800" spc="-10" dirty="0">
                <a:latin typeface="Times New Roman"/>
                <a:cs typeface="Times New Roman"/>
              </a:rPr>
              <a:t> </a:t>
            </a:r>
            <a:r>
              <a:rPr sz="1800" spc="-20" dirty="0">
                <a:latin typeface="Times New Roman"/>
                <a:cs typeface="Times New Roman"/>
              </a:rPr>
              <a:t>Pins,</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6</a:t>
            </a:r>
            <a:r>
              <a:rPr sz="1800" spc="-114" dirty="0">
                <a:latin typeface="Times New Roman"/>
                <a:cs typeface="Times New Roman"/>
              </a:rPr>
              <a:t> </a:t>
            </a:r>
            <a:r>
              <a:rPr sz="1800" dirty="0">
                <a:latin typeface="Times New Roman"/>
                <a:cs typeface="Times New Roman"/>
              </a:rPr>
              <a:t>Analog</a:t>
            </a:r>
            <a:r>
              <a:rPr sz="1800" spc="-30" dirty="0">
                <a:latin typeface="Times New Roman"/>
                <a:cs typeface="Times New Roman"/>
              </a:rPr>
              <a:t> </a:t>
            </a:r>
            <a:r>
              <a:rPr sz="1800" dirty="0">
                <a:latin typeface="Times New Roman"/>
                <a:cs typeface="Times New Roman"/>
              </a:rPr>
              <a:t>Input</a:t>
            </a:r>
            <a:r>
              <a:rPr sz="1800" spc="-15" dirty="0">
                <a:latin typeface="Times New Roman"/>
                <a:cs typeface="Times New Roman"/>
              </a:rPr>
              <a:t> </a:t>
            </a:r>
            <a:r>
              <a:rPr sz="1800" dirty="0">
                <a:latin typeface="Times New Roman"/>
                <a:cs typeface="Times New Roman"/>
              </a:rPr>
              <a:t>Pins,</a:t>
            </a:r>
            <a:r>
              <a:rPr sz="1800" spc="-25" dirty="0">
                <a:latin typeface="Times New Roman"/>
                <a:cs typeface="Times New Roman"/>
              </a:rPr>
              <a:t> </a:t>
            </a:r>
            <a:r>
              <a:rPr sz="1800" dirty="0">
                <a:latin typeface="Times New Roman"/>
                <a:cs typeface="Times New Roman"/>
              </a:rPr>
              <a:t>6</a:t>
            </a:r>
            <a:r>
              <a:rPr sz="1800" spc="-30" dirty="0">
                <a:latin typeface="Times New Roman"/>
                <a:cs typeface="Times New Roman"/>
              </a:rPr>
              <a:t> </a:t>
            </a:r>
            <a:r>
              <a:rPr sz="1800" dirty="0">
                <a:latin typeface="Times New Roman"/>
                <a:cs typeface="Times New Roman"/>
              </a:rPr>
              <a:t>DC</a:t>
            </a:r>
            <a:r>
              <a:rPr sz="1800" spc="-25" dirty="0">
                <a:latin typeface="Times New Roman"/>
                <a:cs typeface="Times New Roman"/>
              </a:rPr>
              <a:t> </a:t>
            </a:r>
            <a:r>
              <a:rPr sz="1800" dirty="0">
                <a:latin typeface="Times New Roman"/>
                <a:cs typeface="Times New Roman"/>
              </a:rPr>
              <a:t>Current</a:t>
            </a:r>
            <a:r>
              <a:rPr sz="1800" spc="-20" dirty="0">
                <a:latin typeface="Times New Roman"/>
                <a:cs typeface="Times New Roman"/>
              </a:rPr>
              <a:t> </a:t>
            </a:r>
            <a:r>
              <a:rPr sz="1800" dirty="0">
                <a:latin typeface="Times New Roman"/>
                <a:cs typeface="Times New Roman"/>
              </a:rPr>
              <a:t>per</a:t>
            </a:r>
            <a:r>
              <a:rPr sz="1800" spc="-20" dirty="0">
                <a:latin typeface="Times New Roman"/>
                <a:cs typeface="Times New Roman"/>
              </a:rPr>
              <a:t> </a:t>
            </a:r>
            <a:r>
              <a:rPr sz="1800" dirty="0">
                <a:latin typeface="Times New Roman"/>
                <a:cs typeface="Times New Roman"/>
              </a:rPr>
              <a:t>I/O</a:t>
            </a:r>
            <a:r>
              <a:rPr sz="1800" spc="-20" dirty="0">
                <a:latin typeface="Times New Roman"/>
                <a:cs typeface="Times New Roman"/>
              </a:rPr>
              <a:t> Pin,</a:t>
            </a:r>
            <a:endParaRPr sz="1800" dirty="0">
              <a:latin typeface="Times New Roman"/>
              <a:cs typeface="Times New Roman"/>
            </a:endParaRPr>
          </a:p>
          <a:p>
            <a:pPr marL="299085" indent="-286385">
              <a:lnSpc>
                <a:spcPct val="100000"/>
              </a:lnSpc>
              <a:spcBef>
                <a:spcPts val="5"/>
              </a:spcBef>
              <a:buFont typeface="Arial MT"/>
              <a:buChar char="•"/>
              <a:tabLst>
                <a:tab pos="299085" algn="l"/>
              </a:tabLst>
            </a:pPr>
            <a:r>
              <a:rPr sz="1800" dirty="0">
                <a:latin typeface="Times New Roman"/>
                <a:cs typeface="Times New Roman"/>
              </a:rPr>
              <a:t>20</a:t>
            </a:r>
            <a:r>
              <a:rPr sz="1800" spc="-25" dirty="0">
                <a:latin typeface="Times New Roman"/>
                <a:cs typeface="Times New Roman"/>
              </a:rPr>
              <a:t> </a:t>
            </a:r>
            <a:r>
              <a:rPr sz="1800" dirty="0">
                <a:latin typeface="Times New Roman"/>
                <a:cs typeface="Times New Roman"/>
              </a:rPr>
              <a:t>mA</a:t>
            </a:r>
            <a:r>
              <a:rPr sz="1800" spc="-100" dirty="0">
                <a:latin typeface="Times New Roman"/>
                <a:cs typeface="Times New Roman"/>
              </a:rPr>
              <a:t> </a:t>
            </a:r>
            <a:r>
              <a:rPr sz="1800" dirty="0">
                <a:latin typeface="Times New Roman"/>
                <a:cs typeface="Times New Roman"/>
              </a:rPr>
              <a:t>DC</a:t>
            </a:r>
            <a:r>
              <a:rPr sz="1800" spc="-10" dirty="0">
                <a:latin typeface="Times New Roman"/>
                <a:cs typeface="Times New Roman"/>
              </a:rPr>
              <a:t> </a:t>
            </a:r>
            <a:r>
              <a:rPr sz="1800" dirty="0">
                <a:latin typeface="Times New Roman"/>
                <a:cs typeface="Times New Roman"/>
              </a:rPr>
              <a:t>Current</a:t>
            </a:r>
            <a:r>
              <a:rPr sz="1800" spc="-30" dirty="0">
                <a:latin typeface="Times New Roman"/>
                <a:cs typeface="Times New Roman"/>
              </a:rPr>
              <a:t> </a:t>
            </a:r>
            <a:r>
              <a:rPr sz="1800" dirty="0">
                <a:latin typeface="Times New Roman"/>
                <a:cs typeface="Times New Roman"/>
              </a:rPr>
              <a:t>for</a:t>
            </a:r>
            <a:r>
              <a:rPr sz="1800" spc="-10" dirty="0">
                <a:latin typeface="Times New Roman"/>
                <a:cs typeface="Times New Roman"/>
              </a:rPr>
              <a:t> </a:t>
            </a:r>
            <a:r>
              <a:rPr sz="1800" spc="-20" dirty="0">
                <a:latin typeface="Times New Roman"/>
                <a:cs typeface="Times New Roman"/>
              </a:rPr>
              <a:t>3.3V,</a:t>
            </a:r>
            <a:endParaRPr sz="1800" dirty="0">
              <a:latin typeface="Times New Roman"/>
              <a:cs typeface="Times New Roman"/>
            </a:endParaRPr>
          </a:p>
          <a:p>
            <a:pPr marL="299085" marR="5080" indent="-287020">
              <a:lnSpc>
                <a:spcPct val="100000"/>
              </a:lnSpc>
              <a:buFont typeface="Arial MT"/>
              <a:buChar char="•"/>
              <a:tabLst>
                <a:tab pos="299085" algn="l"/>
              </a:tabLst>
            </a:pPr>
            <a:r>
              <a:rPr sz="1800" dirty="0">
                <a:latin typeface="Times New Roman"/>
                <a:cs typeface="Times New Roman"/>
              </a:rPr>
              <a:t>Pin</a:t>
            </a:r>
            <a:r>
              <a:rPr sz="1800" spc="-25" dirty="0">
                <a:latin typeface="Times New Roman"/>
                <a:cs typeface="Times New Roman"/>
              </a:rPr>
              <a:t> </a:t>
            </a:r>
            <a:r>
              <a:rPr sz="1800" dirty="0">
                <a:latin typeface="Times New Roman"/>
                <a:cs typeface="Times New Roman"/>
              </a:rPr>
              <a:t>50</a:t>
            </a:r>
            <a:r>
              <a:rPr sz="1800" spc="-20" dirty="0">
                <a:latin typeface="Times New Roman"/>
                <a:cs typeface="Times New Roman"/>
              </a:rPr>
              <a:t> </a:t>
            </a:r>
            <a:r>
              <a:rPr sz="1800" dirty="0">
                <a:latin typeface="Times New Roman"/>
                <a:cs typeface="Times New Roman"/>
              </a:rPr>
              <a:t>mA</a:t>
            </a:r>
            <a:r>
              <a:rPr sz="1800" spc="-110" dirty="0">
                <a:latin typeface="Times New Roman"/>
                <a:cs typeface="Times New Roman"/>
              </a:rPr>
              <a:t> </a:t>
            </a:r>
            <a:r>
              <a:rPr sz="1800" dirty="0">
                <a:latin typeface="Times New Roman"/>
                <a:cs typeface="Times New Roman"/>
              </a:rPr>
              <a:t>Flash</a:t>
            </a:r>
            <a:r>
              <a:rPr sz="1800" spc="-15" dirty="0">
                <a:latin typeface="Times New Roman"/>
                <a:cs typeface="Times New Roman"/>
              </a:rPr>
              <a:t> </a:t>
            </a:r>
            <a:r>
              <a:rPr sz="1800" dirty="0">
                <a:latin typeface="Times New Roman"/>
                <a:cs typeface="Times New Roman"/>
              </a:rPr>
              <a:t>Memory</a:t>
            </a:r>
            <a:r>
              <a:rPr sz="1800" spc="-10" dirty="0">
                <a:latin typeface="Times New Roman"/>
                <a:cs typeface="Times New Roman"/>
              </a:rPr>
              <a:t> </a:t>
            </a:r>
            <a:r>
              <a:rPr sz="1800" dirty="0">
                <a:latin typeface="Times New Roman"/>
                <a:cs typeface="Times New Roman"/>
              </a:rPr>
              <a:t>32</a:t>
            </a:r>
            <a:r>
              <a:rPr sz="1800" spc="-25" dirty="0">
                <a:latin typeface="Times New Roman"/>
                <a:cs typeface="Times New Roman"/>
              </a:rPr>
              <a:t> </a:t>
            </a:r>
            <a:r>
              <a:rPr sz="1800" dirty="0">
                <a:latin typeface="Times New Roman"/>
                <a:cs typeface="Times New Roman"/>
              </a:rPr>
              <a:t>KB</a:t>
            </a:r>
            <a:r>
              <a:rPr sz="1800" spc="-15" dirty="0">
                <a:latin typeface="Times New Roman"/>
                <a:cs typeface="Times New Roman"/>
              </a:rPr>
              <a:t> </a:t>
            </a:r>
            <a:r>
              <a:rPr sz="1800" spc="-20" dirty="0">
                <a:latin typeface="Times New Roman"/>
                <a:cs typeface="Times New Roman"/>
              </a:rPr>
              <a:t>(ATmega328P)</a:t>
            </a:r>
            <a:r>
              <a:rPr sz="1800" spc="-15" dirty="0">
                <a:latin typeface="Times New Roman"/>
                <a:cs typeface="Times New Roman"/>
              </a:rPr>
              <a:t> </a:t>
            </a:r>
            <a:r>
              <a:rPr sz="1800" dirty="0">
                <a:latin typeface="Times New Roman"/>
                <a:cs typeface="Times New Roman"/>
              </a:rPr>
              <a:t>of</a:t>
            </a:r>
            <a:r>
              <a:rPr sz="1800" spc="-10" dirty="0">
                <a:latin typeface="Times New Roman"/>
                <a:cs typeface="Times New Roman"/>
              </a:rPr>
              <a:t> </a:t>
            </a:r>
            <a:r>
              <a:rPr sz="1800" dirty="0">
                <a:latin typeface="Times New Roman"/>
                <a:cs typeface="Times New Roman"/>
              </a:rPr>
              <a:t>which</a:t>
            </a:r>
            <a:r>
              <a:rPr sz="1800" spc="-15" dirty="0">
                <a:latin typeface="Times New Roman"/>
                <a:cs typeface="Times New Roman"/>
              </a:rPr>
              <a:t> </a:t>
            </a:r>
            <a:r>
              <a:rPr sz="1800" dirty="0">
                <a:latin typeface="Times New Roman"/>
                <a:cs typeface="Times New Roman"/>
              </a:rPr>
              <a:t>0.5</a:t>
            </a:r>
            <a:r>
              <a:rPr sz="1800" spc="-15" dirty="0">
                <a:latin typeface="Times New Roman"/>
                <a:cs typeface="Times New Roman"/>
              </a:rPr>
              <a:t> </a:t>
            </a:r>
            <a:r>
              <a:rPr sz="1800" dirty="0">
                <a:latin typeface="Times New Roman"/>
                <a:cs typeface="Times New Roman"/>
              </a:rPr>
              <a:t>KB</a:t>
            </a:r>
            <a:r>
              <a:rPr sz="1800" spc="-15" dirty="0">
                <a:latin typeface="Times New Roman"/>
                <a:cs typeface="Times New Roman"/>
              </a:rPr>
              <a:t> </a:t>
            </a:r>
            <a:r>
              <a:rPr sz="1800" dirty="0">
                <a:latin typeface="Times New Roman"/>
                <a:cs typeface="Times New Roman"/>
              </a:rPr>
              <a:t>used</a:t>
            </a:r>
            <a:r>
              <a:rPr sz="1800" spc="-15" dirty="0">
                <a:latin typeface="Times New Roman"/>
                <a:cs typeface="Times New Roman"/>
              </a:rPr>
              <a:t> </a:t>
            </a:r>
            <a:r>
              <a:rPr sz="1800" dirty="0">
                <a:latin typeface="Times New Roman"/>
                <a:cs typeface="Times New Roman"/>
              </a:rPr>
              <a:t>by</a:t>
            </a:r>
            <a:r>
              <a:rPr sz="1800" spc="-15" dirty="0">
                <a:latin typeface="Times New Roman"/>
                <a:cs typeface="Times New Roman"/>
              </a:rPr>
              <a:t> </a:t>
            </a:r>
            <a:r>
              <a:rPr sz="1800" dirty="0">
                <a:latin typeface="Times New Roman"/>
                <a:cs typeface="Times New Roman"/>
              </a:rPr>
              <a:t>bootloader</a:t>
            </a:r>
            <a:r>
              <a:rPr sz="1800" spc="-35" dirty="0">
                <a:latin typeface="Times New Roman"/>
                <a:cs typeface="Times New Roman"/>
              </a:rPr>
              <a:t> </a:t>
            </a:r>
            <a:r>
              <a:rPr sz="1800" dirty="0">
                <a:latin typeface="Times New Roman"/>
                <a:cs typeface="Times New Roman"/>
              </a:rPr>
              <a:t>SRAM</a:t>
            </a:r>
            <a:r>
              <a:rPr sz="1800" spc="-10" dirty="0">
                <a:latin typeface="Times New Roman"/>
                <a:cs typeface="Times New Roman"/>
              </a:rPr>
              <a:t> </a:t>
            </a:r>
            <a:r>
              <a:rPr sz="1800" spc="-50" dirty="0">
                <a:latin typeface="Times New Roman"/>
                <a:cs typeface="Times New Roman"/>
              </a:rPr>
              <a:t>2 </a:t>
            </a:r>
            <a:r>
              <a:rPr sz="1800" dirty="0">
                <a:latin typeface="Times New Roman"/>
                <a:cs typeface="Times New Roman"/>
              </a:rPr>
              <a:t>KB </a:t>
            </a:r>
            <a:r>
              <a:rPr sz="1800" spc="-10" dirty="0">
                <a:latin typeface="Times New Roman"/>
                <a:cs typeface="Times New Roman"/>
              </a:rPr>
              <a:t>(ATmega328P),</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EEPROM</a:t>
            </a:r>
            <a:r>
              <a:rPr sz="1800" spc="-15" dirty="0">
                <a:latin typeface="Times New Roman"/>
                <a:cs typeface="Times New Roman"/>
              </a:rPr>
              <a:t> </a:t>
            </a:r>
            <a:r>
              <a:rPr sz="1800" dirty="0">
                <a:latin typeface="Times New Roman"/>
                <a:cs typeface="Times New Roman"/>
              </a:rPr>
              <a:t>1</a:t>
            </a:r>
            <a:r>
              <a:rPr sz="1800" spc="-20" dirty="0">
                <a:latin typeface="Times New Roman"/>
                <a:cs typeface="Times New Roman"/>
              </a:rPr>
              <a:t> </a:t>
            </a:r>
            <a:r>
              <a:rPr sz="1800" dirty="0">
                <a:latin typeface="Times New Roman"/>
                <a:cs typeface="Times New Roman"/>
              </a:rPr>
              <a:t>KB</a:t>
            </a:r>
            <a:r>
              <a:rPr sz="1800" spc="-10" dirty="0">
                <a:latin typeface="Times New Roman"/>
                <a:cs typeface="Times New Roman"/>
              </a:rPr>
              <a:t> (ATmega328P),</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Clock</a:t>
            </a:r>
            <a:r>
              <a:rPr sz="1800" spc="-35" dirty="0">
                <a:latin typeface="Times New Roman"/>
                <a:cs typeface="Times New Roman"/>
              </a:rPr>
              <a:t> </a:t>
            </a:r>
            <a:r>
              <a:rPr sz="1800" dirty="0">
                <a:latin typeface="Times New Roman"/>
                <a:cs typeface="Times New Roman"/>
              </a:rPr>
              <a:t>Speed</a:t>
            </a:r>
            <a:r>
              <a:rPr sz="1800" spc="-25" dirty="0">
                <a:latin typeface="Times New Roman"/>
                <a:cs typeface="Times New Roman"/>
              </a:rPr>
              <a:t> </a:t>
            </a:r>
            <a:r>
              <a:rPr sz="1800" dirty="0">
                <a:latin typeface="Times New Roman"/>
                <a:cs typeface="Times New Roman"/>
              </a:rPr>
              <a:t>16</a:t>
            </a:r>
            <a:r>
              <a:rPr sz="1800" spc="-35" dirty="0">
                <a:latin typeface="Times New Roman"/>
                <a:cs typeface="Times New Roman"/>
              </a:rPr>
              <a:t> </a:t>
            </a:r>
            <a:r>
              <a:rPr sz="1800" spc="-20" dirty="0">
                <a:latin typeface="Times New Roman"/>
                <a:cs typeface="Times New Roman"/>
              </a:rPr>
              <a:t>MHz,</a:t>
            </a:r>
            <a:endParaRPr sz="1800" dirty="0">
              <a:latin typeface="Times New Roman"/>
              <a:cs typeface="Times New Roman"/>
            </a:endParaRPr>
          </a:p>
          <a:p>
            <a:pPr marL="299085" indent="-286385">
              <a:lnSpc>
                <a:spcPct val="100000"/>
              </a:lnSpc>
              <a:buFont typeface="Arial MT"/>
              <a:buChar char="•"/>
              <a:tabLst>
                <a:tab pos="299085" algn="l"/>
              </a:tabLst>
            </a:pPr>
            <a:r>
              <a:rPr sz="1800" dirty="0">
                <a:latin typeface="Times New Roman"/>
                <a:cs typeface="Times New Roman"/>
              </a:rPr>
              <a:t>Length</a:t>
            </a:r>
            <a:r>
              <a:rPr sz="1800" spc="-50" dirty="0">
                <a:latin typeface="Times New Roman"/>
                <a:cs typeface="Times New Roman"/>
              </a:rPr>
              <a:t> </a:t>
            </a:r>
            <a:r>
              <a:rPr sz="1800" dirty="0">
                <a:latin typeface="Times New Roman"/>
                <a:cs typeface="Times New Roman"/>
              </a:rPr>
              <a:t>68.6</a:t>
            </a:r>
            <a:r>
              <a:rPr sz="1800" spc="-20" dirty="0">
                <a:latin typeface="Times New Roman"/>
                <a:cs typeface="Times New Roman"/>
              </a:rPr>
              <a:t> </a:t>
            </a:r>
            <a:r>
              <a:rPr sz="1800" dirty="0">
                <a:latin typeface="Times New Roman"/>
                <a:cs typeface="Times New Roman"/>
              </a:rPr>
              <a:t>mm,</a:t>
            </a:r>
            <a:r>
              <a:rPr sz="1800" spc="-35" dirty="0">
                <a:latin typeface="Times New Roman"/>
                <a:cs typeface="Times New Roman"/>
              </a:rPr>
              <a:t> </a:t>
            </a:r>
            <a:r>
              <a:rPr sz="1800" dirty="0">
                <a:latin typeface="Times New Roman"/>
                <a:cs typeface="Times New Roman"/>
              </a:rPr>
              <a:t>Width</a:t>
            </a:r>
            <a:r>
              <a:rPr sz="1800" spc="-15" dirty="0">
                <a:latin typeface="Times New Roman"/>
                <a:cs typeface="Times New Roman"/>
              </a:rPr>
              <a:t> </a:t>
            </a:r>
            <a:r>
              <a:rPr sz="1800" dirty="0">
                <a:latin typeface="Times New Roman"/>
                <a:cs typeface="Times New Roman"/>
              </a:rPr>
              <a:t>53.4</a:t>
            </a:r>
            <a:r>
              <a:rPr sz="1800" spc="-20" dirty="0">
                <a:latin typeface="Times New Roman"/>
                <a:cs typeface="Times New Roman"/>
              </a:rPr>
              <a:t> </a:t>
            </a:r>
            <a:r>
              <a:rPr sz="1800" dirty="0">
                <a:latin typeface="Times New Roman"/>
                <a:cs typeface="Times New Roman"/>
              </a:rPr>
              <a:t>mm</a:t>
            </a:r>
            <a:r>
              <a:rPr sz="1800" spc="405" dirty="0">
                <a:latin typeface="Times New Roman"/>
                <a:cs typeface="Times New Roman"/>
              </a:rPr>
              <a:t> </a:t>
            </a:r>
            <a:r>
              <a:rPr sz="1800" dirty="0">
                <a:latin typeface="Times New Roman"/>
                <a:cs typeface="Times New Roman"/>
              </a:rPr>
              <a:t>and</a:t>
            </a:r>
            <a:r>
              <a:rPr sz="1800" spc="-65" dirty="0">
                <a:latin typeface="Times New Roman"/>
                <a:cs typeface="Times New Roman"/>
              </a:rPr>
              <a:t> </a:t>
            </a:r>
            <a:r>
              <a:rPr sz="1800" spc="-10" dirty="0">
                <a:latin typeface="Times New Roman"/>
                <a:cs typeface="Times New Roman"/>
              </a:rPr>
              <a:t>Weight</a:t>
            </a:r>
            <a:r>
              <a:rPr sz="1800" spc="-20" dirty="0">
                <a:latin typeface="Times New Roman"/>
                <a:cs typeface="Times New Roman"/>
              </a:rPr>
              <a:t> </a:t>
            </a:r>
            <a:r>
              <a:rPr sz="1800" dirty="0">
                <a:latin typeface="Times New Roman"/>
                <a:cs typeface="Times New Roman"/>
              </a:rPr>
              <a:t>25</a:t>
            </a:r>
            <a:r>
              <a:rPr sz="1800" spc="-30" dirty="0">
                <a:latin typeface="Times New Roman"/>
                <a:cs typeface="Times New Roman"/>
              </a:rPr>
              <a:t> </a:t>
            </a:r>
            <a:r>
              <a:rPr sz="1800" dirty="0">
                <a:latin typeface="Times New Roman"/>
                <a:cs typeface="Times New Roman"/>
              </a:rPr>
              <a:t>g</a:t>
            </a:r>
            <a:r>
              <a:rPr sz="1800" spc="-15" dirty="0">
                <a:latin typeface="Times New Roman"/>
                <a:cs typeface="Times New Roman"/>
              </a:rPr>
              <a:t> </a:t>
            </a:r>
            <a:r>
              <a:rPr sz="1800" spc="-50" dirty="0">
                <a:latin typeface="Times New Roman"/>
                <a:cs typeface="Times New Roman"/>
              </a:rPr>
              <a:t>.</a:t>
            </a:r>
            <a:endParaRPr sz="1800" dirty="0">
              <a:latin typeface="Times New Roman"/>
              <a:cs typeface="Times New Roman"/>
            </a:endParaRPr>
          </a:p>
        </p:txBody>
      </p:sp>
      <p:sp>
        <p:nvSpPr>
          <p:cNvPr id="10" name="object 6"/>
          <p:cNvSpPr txBox="1"/>
          <p:nvPr/>
        </p:nvSpPr>
        <p:spPr>
          <a:xfrm>
            <a:off x="1256182" y="2136140"/>
            <a:ext cx="1682114" cy="299720"/>
          </a:xfrm>
          <a:prstGeom prst="rect">
            <a:avLst/>
          </a:prstGeom>
        </p:spPr>
        <p:txBody>
          <a:bodyPr vert="horz" wrap="square" lIns="0" tIns="12700" rIns="0" bIns="0" rtlCol="0">
            <a:spAutoFit/>
          </a:bodyPr>
          <a:lstStyle/>
          <a:p>
            <a:pPr marL="12700">
              <a:lnSpc>
                <a:spcPct val="100000"/>
              </a:lnSpc>
              <a:spcBef>
                <a:spcPts val="100"/>
              </a:spcBef>
            </a:pPr>
            <a:r>
              <a:rPr sz="1800" b="1" dirty="0">
                <a:latin typeface="Times New Roman"/>
                <a:cs typeface="Times New Roman"/>
              </a:rPr>
              <a:t>ARDUINO</a:t>
            </a:r>
            <a:r>
              <a:rPr sz="1800" b="1" spc="-70" dirty="0">
                <a:latin typeface="Times New Roman"/>
                <a:cs typeface="Times New Roman"/>
              </a:rPr>
              <a:t> </a:t>
            </a:r>
            <a:r>
              <a:rPr sz="1800" b="1" spc="-25" dirty="0">
                <a:latin typeface="Times New Roman"/>
                <a:cs typeface="Times New Roman"/>
              </a:rPr>
              <a:t>UNO</a:t>
            </a:r>
            <a:endParaRPr sz="1800" dirty="0">
              <a:latin typeface="Times New Roman"/>
              <a:cs typeface="Times New Roman"/>
            </a:endParaRPr>
          </a:p>
        </p:txBody>
      </p:sp>
      <p:sp>
        <p:nvSpPr>
          <p:cNvPr id="11" name="Title 1"/>
          <p:cNvSpPr txBox="1">
            <a:spLocks/>
          </p:cNvSpPr>
          <p:nvPr/>
        </p:nvSpPr>
        <p:spPr>
          <a:xfrm>
            <a:off x="922418" y="98756"/>
            <a:ext cx="11917680" cy="1502305"/>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vert="horz" lIns="91440" tIns="45720" rIns="91440" bIns="45720" rtlCol="0" anchor="ctr" anchorCtr="1">
            <a:normAutofit/>
          </a:bodyPr>
          <a:lstStyle>
            <a:lvl1pPr algn="ctr" defTabSz="1036290" rtl="0" eaLnBrk="1" latinLnBrk="0" hangingPunct="1">
              <a:lnSpc>
                <a:spcPct val="90000"/>
              </a:lnSpc>
              <a:spcBef>
                <a:spcPct val="0"/>
              </a:spcBef>
              <a:buNone/>
              <a:defRPr sz="68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4800" b="1" dirty="0">
                <a:solidFill>
                  <a:srgbClr val="FF0000"/>
                </a:solidFill>
                <a:latin typeface="Times New Roman" pitchFamily="18"/>
                <a:cs typeface="Times New Roman" pitchFamily="18"/>
              </a:rPr>
              <a:t>HARDWARES</a:t>
            </a:r>
          </a:p>
        </p:txBody>
      </p:sp>
    </p:spTree>
    <p:extLst>
      <p:ext uri="{BB962C8B-B14F-4D97-AF65-F5344CB8AC3E}">
        <p14:creationId xmlns:p14="http://schemas.microsoft.com/office/powerpoint/2010/main" val="21451017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ject 2"/>
          <p:cNvPicPr/>
          <p:nvPr/>
        </p:nvPicPr>
        <p:blipFill>
          <a:blip r:embed="rId2" cstate="print"/>
          <a:stretch>
            <a:fillRect/>
          </a:stretch>
        </p:blipFill>
        <p:spPr>
          <a:xfrm>
            <a:off x="2349800" y="1328687"/>
            <a:ext cx="8620714" cy="4469441"/>
          </a:xfrm>
          <a:prstGeom prst="rect">
            <a:avLst/>
          </a:prstGeom>
        </p:spPr>
      </p:pic>
    </p:spTree>
    <p:extLst>
      <p:ext uri="{BB962C8B-B14F-4D97-AF65-F5344CB8AC3E}">
        <p14:creationId xmlns:p14="http://schemas.microsoft.com/office/powerpoint/2010/main" val="23120978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242170" y="1466173"/>
            <a:ext cx="3365500" cy="2641600"/>
          </a:xfrm>
          <a:prstGeom prst="rect">
            <a:avLst/>
          </a:prstGeom>
          <a:noFill/>
          <a:ln>
            <a:noFill/>
          </a:ln>
        </p:spPr>
      </p:pic>
      <p:sp>
        <p:nvSpPr>
          <p:cNvPr id="3" name="object 6"/>
          <p:cNvSpPr txBox="1"/>
          <p:nvPr/>
        </p:nvSpPr>
        <p:spPr>
          <a:xfrm>
            <a:off x="864649" y="4140264"/>
            <a:ext cx="2227341" cy="311175"/>
          </a:xfrm>
          <a:prstGeom prst="rect">
            <a:avLst/>
          </a:prstGeom>
        </p:spPr>
        <p:txBody>
          <a:bodyPr vert="horz" wrap="square" lIns="0" tIns="12700" rIns="0" bIns="0" rtlCol="0">
            <a:spAutoFit/>
          </a:bodyPr>
          <a:lstStyle/>
          <a:p>
            <a:pPr lvl="0">
              <a:lnSpc>
                <a:spcPct val="115000"/>
              </a:lnSpc>
              <a:spcAft>
                <a:spcPts val="1000"/>
              </a:spcAft>
            </a:pPr>
            <a:r>
              <a:rPr lang="en-US" b="1" dirty="0">
                <a:latin typeface="Times New Roman" panose="02020603050405020304" pitchFamily="18" charset="0"/>
                <a:ea typeface="Calibri" panose="020F0502020204030204" pitchFamily="34" charset="0"/>
                <a:cs typeface="Times New Roman" panose="02020603050405020304" pitchFamily="18" charset="0"/>
              </a:rPr>
              <a:t>VOLTAGE SENSOR</a:t>
            </a:r>
            <a:endParaRPr lang="en-IN"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p:cNvSpPr/>
          <p:nvPr/>
        </p:nvSpPr>
        <p:spPr>
          <a:xfrm>
            <a:off x="3607670" y="840996"/>
            <a:ext cx="9736306" cy="5078313"/>
          </a:xfrm>
          <a:prstGeom prst="rect">
            <a:avLst/>
          </a:prstGeom>
        </p:spPr>
        <p:txBody>
          <a:bodyPr wrap="square">
            <a:spAutoFit/>
          </a:bodyPr>
          <a:lstStyle/>
          <a:p>
            <a:pPr>
              <a:lnSpc>
                <a:spcPct val="150000"/>
              </a:lnSpc>
            </a:pPr>
            <a:r>
              <a:rPr lang="en-IN" b="1" dirty="0">
                <a:latin typeface="Times New Roman" panose="02020603050405020304" pitchFamily="18" charset="0"/>
                <a:ea typeface="Times New Roman" panose="02020603050405020304" pitchFamily="18" charset="0"/>
              </a:rPr>
              <a:t>Description:-</a:t>
            </a:r>
            <a:endParaRPr lang="en-US" b="1" dirty="0">
              <a:latin typeface="Times New Roman" panose="02020603050405020304" pitchFamily="18" charset="0"/>
              <a:ea typeface="Times New Roman" panose="02020603050405020304" pitchFamily="18" charset="0"/>
            </a:endParaRPr>
          </a:p>
          <a:p>
            <a:pPr marL="285750" indent="-285750" algn="just">
              <a:lnSpc>
                <a:spcPct val="150000"/>
              </a:lnSpc>
              <a:buFont typeface="Arial" panose="020B0604020202020204" pitchFamily="34" charset="0"/>
              <a:buChar char="•"/>
            </a:pPr>
            <a:r>
              <a:rPr lang="en-IN" dirty="0">
                <a:latin typeface="Times New Roman" panose="02020603050405020304" pitchFamily="18" charset="0"/>
                <a:ea typeface="Times New Roman" panose="02020603050405020304" pitchFamily="18" charset="0"/>
              </a:rPr>
              <a:t>Voltage Sensor is a precise low cost sensor for measuring voltage. It is based on principle of resistive voltage divider design. It can make the red terminal connector input voltage to 5 times smaller. </a:t>
            </a:r>
            <a:r>
              <a:rPr lang="en-IN" dirty="0" err="1">
                <a:latin typeface="Times New Roman" panose="02020603050405020304" pitchFamily="18" charset="0"/>
                <a:ea typeface="Times New Roman" panose="02020603050405020304" pitchFamily="18" charset="0"/>
              </a:rPr>
              <a:t>Arduino</a:t>
            </a:r>
            <a:r>
              <a:rPr lang="en-IN" dirty="0">
                <a:latin typeface="Times New Roman" panose="02020603050405020304" pitchFamily="18" charset="0"/>
                <a:ea typeface="Times New Roman" panose="02020603050405020304" pitchFamily="18" charset="0"/>
              </a:rPr>
              <a:t> </a:t>
            </a:r>
            <a:r>
              <a:rPr lang="en-IN" dirty="0" err="1">
                <a:latin typeface="Times New Roman" panose="02020603050405020304" pitchFamily="18" charset="0"/>
                <a:ea typeface="Times New Roman" panose="02020603050405020304" pitchFamily="18" charset="0"/>
              </a:rPr>
              <a:t>analog</a:t>
            </a:r>
            <a:r>
              <a:rPr lang="en-IN" dirty="0">
                <a:latin typeface="Times New Roman" panose="02020603050405020304" pitchFamily="18" charset="0"/>
                <a:ea typeface="Times New Roman" panose="02020603050405020304" pitchFamily="18" charset="0"/>
              </a:rPr>
              <a:t> input voltages up to 5V, the voltage detection module input voltage not greater than 5Vx5=25V (if using 3.3V systems, input voltage not greater than 3.3Vx5=16.5V).</a:t>
            </a:r>
            <a:endParaRPr lang="en-US" dirty="0">
              <a:latin typeface="Times New Roman" panose="02020603050405020304" pitchFamily="18" charset="0"/>
              <a:ea typeface="Times New Roman" panose="02020603050405020304" pitchFamily="18" charset="0"/>
            </a:endParaRPr>
          </a:p>
          <a:p>
            <a:pPr algn="just">
              <a:lnSpc>
                <a:spcPct val="150000"/>
              </a:lnSpc>
              <a:tabLst>
                <a:tab pos="1874520" algn="l"/>
              </a:tabLst>
            </a:pPr>
            <a:r>
              <a:rPr lang="en-IN" dirty="0">
                <a:latin typeface="Times New Roman" panose="02020603050405020304" pitchFamily="18" charset="0"/>
                <a:ea typeface="Times New Roman" panose="02020603050405020304" pitchFamily="18" charset="0"/>
              </a:rPr>
              <a:t>	</a:t>
            </a:r>
            <a:endParaRPr lang="en-US" b="1" dirty="0">
              <a:latin typeface="Times New Roman" panose="02020603050405020304" pitchFamily="18" charset="0"/>
              <a:ea typeface="Times New Roman" panose="02020603050405020304" pitchFamily="18" charset="0"/>
            </a:endParaRPr>
          </a:p>
          <a:p>
            <a:pPr algn="just">
              <a:lnSpc>
                <a:spcPct val="150000"/>
              </a:lnSpc>
            </a:pPr>
            <a:r>
              <a:rPr lang="en-IN" b="1" dirty="0">
                <a:latin typeface="Times New Roman" panose="02020603050405020304" pitchFamily="18" charset="0"/>
                <a:ea typeface="Times New Roman" panose="02020603050405020304" pitchFamily="18" charset="0"/>
              </a:rPr>
              <a:t>Features:-</a:t>
            </a:r>
            <a:endParaRPr lang="en-US" b="1" dirty="0">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457200" algn="l"/>
              </a:tabLst>
            </a:pPr>
            <a:r>
              <a:rPr lang="en-IN" dirty="0">
                <a:latin typeface="Times New Roman" panose="02020603050405020304" pitchFamily="18" charset="0"/>
                <a:ea typeface="Times New Roman" panose="02020603050405020304" pitchFamily="18" charset="0"/>
              </a:rPr>
              <a:t>Voltage input range: DC 0-25V</a:t>
            </a:r>
            <a:endParaRPr lang="en-US" dirty="0">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457200" algn="l"/>
              </a:tabLst>
            </a:pPr>
            <a:r>
              <a:rPr lang="en-IN" dirty="0">
                <a:latin typeface="Times New Roman" panose="02020603050405020304" pitchFamily="18" charset="0"/>
                <a:ea typeface="Times New Roman" panose="02020603050405020304" pitchFamily="18" charset="0"/>
              </a:rPr>
              <a:t>Voltage detection range: DC 0.02445V-25V</a:t>
            </a:r>
            <a:endParaRPr lang="en-US" dirty="0">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457200" algn="l"/>
              </a:tabLst>
            </a:pPr>
            <a:r>
              <a:rPr lang="en-IN" dirty="0">
                <a:latin typeface="Times New Roman" panose="02020603050405020304" pitchFamily="18" charset="0"/>
                <a:ea typeface="Times New Roman" panose="02020603050405020304" pitchFamily="18" charset="0"/>
              </a:rPr>
              <a:t>Voltage </a:t>
            </a:r>
            <a:r>
              <a:rPr lang="en-IN" dirty="0" err="1">
                <a:latin typeface="Times New Roman" panose="02020603050405020304" pitchFamily="18" charset="0"/>
                <a:ea typeface="Times New Roman" panose="02020603050405020304" pitchFamily="18" charset="0"/>
              </a:rPr>
              <a:t>Analog</a:t>
            </a:r>
            <a:r>
              <a:rPr lang="en-IN" dirty="0">
                <a:latin typeface="Times New Roman" panose="02020603050405020304" pitchFamily="18" charset="0"/>
                <a:ea typeface="Times New Roman" panose="02020603050405020304" pitchFamily="18" charset="0"/>
              </a:rPr>
              <a:t> Resolution: 0.00489V</a:t>
            </a:r>
            <a:endParaRPr lang="en-US" dirty="0">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457200" algn="l"/>
              </a:tabLst>
            </a:pPr>
            <a:r>
              <a:rPr lang="en-IN" dirty="0">
                <a:latin typeface="Times New Roman" panose="02020603050405020304" pitchFamily="18" charset="0"/>
                <a:ea typeface="Times New Roman" panose="02020603050405020304" pitchFamily="18" charset="0"/>
              </a:rPr>
              <a:t>DC input connector: Terminal cathode connected to VCC, GND negative pole</a:t>
            </a:r>
            <a:endParaRPr lang="en-US" dirty="0">
              <a:latin typeface="Times New Roman" panose="02020603050405020304" pitchFamily="18" charset="0"/>
              <a:ea typeface="Times New Roman" panose="02020603050405020304" pitchFamily="18" charset="0"/>
            </a:endParaRPr>
          </a:p>
          <a:p>
            <a:pPr marL="342900" marR="0" lvl="0" indent="-342900" algn="just">
              <a:lnSpc>
                <a:spcPct val="150000"/>
              </a:lnSpc>
              <a:buSzPts val="1000"/>
              <a:buFont typeface="Symbol" panose="05050102010706020507" pitchFamily="18" charset="2"/>
              <a:buChar char=""/>
              <a:tabLst>
                <a:tab pos="457200" algn="l"/>
              </a:tabLst>
            </a:pPr>
            <a:r>
              <a:rPr lang="en-IN" dirty="0">
                <a:latin typeface="Times New Roman" panose="02020603050405020304" pitchFamily="18" charset="0"/>
                <a:ea typeface="Times New Roman" panose="02020603050405020304" pitchFamily="18" charset="0"/>
              </a:rPr>
              <a:t>Output interface: "+" connect 5/3.3V, "-" connect GND, "s" connect the </a:t>
            </a:r>
            <a:r>
              <a:rPr lang="en-IN" dirty="0" err="1">
                <a:latin typeface="Times New Roman" panose="02020603050405020304" pitchFamily="18" charset="0"/>
                <a:ea typeface="Times New Roman" panose="02020603050405020304" pitchFamily="18" charset="0"/>
              </a:rPr>
              <a:t>Arduino</a:t>
            </a:r>
            <a:r>
              <a:rPr lang="en-IN" dirty="0">
                <a:latin typeface="Times New Roman" panose="02020603050405020304" pitchFamily="18" charset="0"/>
                <a:ea typeface="Times New Roman" panose="02020603050405020304" pitchFamily="18" charset="0"/>
              </a:rPr>
              <a:t> AD pins</a:t>
            </a:r>
            <a:endParaRPr lang="en-US"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502135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529" y="162533"/>
            <a:ext cx="3564579" cy="2376386"/>
          </a:xfrm>
          <a:prstGeom prst="rect">
            <a:avLst/>
          </a:prstGeom>
        </p:spPr>
      </p:pic>
      <p:sp>
        <p:nvSpPr>
          <p:cNvPr id="3" name="object 6"/>
          <p:cNvSpPr txBox="1"/>
          <p:nvPr/>
        </p:nvSpPr>
        <p:spPr>
          <a:xfrm>
            <a:off x="912086" y="2823722"/>
            <a:ext cx="2045124" cy="311175"/>
          </a:xfrm>
          <a:prstGeom prst="rect">
            <a:avLst/>
          </a:prstGeom>
        </p:spPr>
        <p:txBody>
          <a:bodyPr vert="horz" wrap="square" lIns="0" tIns="12700" rIns="0" bIns="0" rtlCol="0">
            <a:spAutoFit/>
          </a:bodyPr>
          <a:lstStyle/>
          <a:p>
            <a:pPr lvl="0" algn="ctr">
              <a:lnSpc>
                <a:spcPct val="115000"/>
              </a:lnSpc>
              <a:spcAft>
                <a:spcPts val="1000"/>
              </a:spcAft>
            </a:pPr>
            <a:r>
              <a:rPr lang="en-US" b="1" dirty="0">
                <a:latin typeface="Times New Roman" panose="02020603050405020304" pitchFamily="18" charset="0"/>
                <a:ea typeface="Calibri" panose="020F0502020204030204" pitchFamily="34" charset="0"/>
                <a:cs typeface="Times New Roman" panose="02020603050405020304" pitchFamily="18" charset="0"/>
              </a:rPr>
              <a:t>MOTORDRIVE</a:t>
            </a:r>
            <a:endParaRPr lang="en-IN" b="1" dirty="0">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13619" y="4519444"/>
            <a:ext cx="1543591" cy="1725713"/>
          </a:xfrm>
          <a:prstGeom prst="rect">
            <a:avLst/>
          </a:prstGeom>
          <a:noFill/>
          <a:ln>
            <a:noFill/>
          </a:ln>
        </p:spPr>
      </p:pic>
      <p:sp>
        <p:nvSpPr>
          <p:cNvPr id="6" name="object 6"/>
          <p:cNvSpPr txBox="1"/>
          <p:nvPr/>
        </p:nvSpPr>
        <p:spPr>
          <a:xfrm>
            <a:off x="1003256" y="6400258"/>
            <a:ext cx="2045124" cy="289823"/>
          </a:xfrm>
          <a:prstGeom prst="rect">
            <a:avLst/>
          </a:prstGeom>
        </p:spPr>
        <p:txBody>
          <a:bodyPr vert="horz" wrap="square" lIns="0" tIns="12700" rIns="0" bIns="0" rtlCol="0">
            <a:spAutoFit/>
          </a:bodyPr>
          <a:lstStyle/>
          <a:p>
            <a:pPr algn="ctr"/>
            <a:r>
              <a:rPr lang="en-US" b="1" dirty="0">
                <a:latin typeface="Times New Roman" panose="02020603050405020304" pitchFamily="18" charset="0"/>
                <a:cs typeface="Times New Roman" panose="02020603050405020304" pitchFamily="18" charset="0"/>
              </a:rPr>
              <a:t>DC gear motor</a:t>
            </a:r>
            <a:endParaRPr lang="en-US" dirty="0">
              <a:latin typeface="Times New Roman" panose="02020603050405020304" pitchFamily="18" charset="0"/>
              <a:cs typeface="Times New Roman" panose="02020603050405020304" pitchFamily="18" charset="0"/>
            </a:endParaRPr>
          </a:p>
        </p:txBody>
      </p:sp>
      <p:sp>
        <p:nvSpPr>
          <p:cNvPr id="2" name="Rectangle 1"/>
          <p:cNvSpPr/>
          <p:nvPr/>
        </p:nvSpPr>
        <p:spPr>
          <a:xfrm>
            <a:off x="4978790" y="4548434"/>
            <a:ext cx="4911387" cy="2017668"/>
          </a:xfrm>
          <a:prstGeom prst="rect">
            <a:avLst/>
          </a:prstGeom>
        </p:spPr>
        <p:txBody>
          <a:bodyPr wrap="square">
            <a:spAutoFit/>
          </a:bodyPr>
          <a:lstStyle/>
          <a:p>
            <a:pPr algn="just">
              <a:lnSpc>
                <a:spcPct val="150000"/>
              </a:lnSpc>
              <a:spcAft>
                <a:spcPts val="800"/>
              </a:spcAft>
            </a:pPr>
            <a:r>
              <a:rPr lang="en-US" b="1" kern="100" dirty="0">
                <a:latin typeface="Times New Roman" panose="02020603050405020304" pitchFamily="18" charset="0"/>
                <a:ea typeface="Calibri" panose="020F0502020204030204" pitchFamily="34" charset="0"/>
                <a:cs typeface="Times New Roman" panose="02020603050405020304" pitchFamily="18" charset="0"/>
              </a:rPr>
              <a:t>FEATURES:</a:t>
            </a:r>
            <a:endParaRPr lang="en-US" sz="1600" b="1" kern="100" dirty="0">
              <a:latin typeface="Calibri" panose="020F0502020204030204" pitchFamily="34" charset="0"/>
              <a:ea typeface="Calibri" panose="020F0502020204030204" pitchFamily="34" charset="0"/>
              <a:cs typeface="Times New Roman" panose="02020603050405020304" pitchFamily="18" charset="0"/>
            </a:endParaRPr>
          </a:p>
          <a:p>
            <a:pPr marL="171450" indent="-171450" algn="just">
              <a:lnSpc>
                <a:spcPct val="150000"/>
              </a:lnSpc>
              <a:spcAft>
                <a:spcPts val="800"/>
              </a:spcAft>
              <a:buFont typeface="Arial" panose="020B0604020202020204" pitchFamily="34" charset="0"/>
              <a:buChar char="•"/>
            </a:pPr>
            <a:r>
              <a:rPr lang="en-US" kern="100" dirty="0">
                <a:latin typeface="Times New Roman" panose="02020603050405020304" pitchFamily="18" charset="0"/>
                <a:ea typeface="Calibri" panose="020F0502020204030204" pitchFamily="34" charset="0"/>
                <a:cs typeface="Times New Roman" panose="02020603050405020304" pitchFamily="18" charset="0"/>
              </a:rPr>
              <a:t> Supply voltage: 12VDC</a:t>
            </a:r>
            <a:endParaRPr lang="en-US" sz="1600" kern="100" dirty="0">
              <a:latin typeface="Calibri" panose="020F0502020204030204" pitchFamily="34" charset="0"/>
              <a:ea typeface="Calibri" panose="020F0502020204030204" pitchFamily="34" charset="0"/>
              <a:cs typeface="Times New Roman" panose="02020603050405020304" pitchFamily="18" charset="0"/>
            </a:endParaRPr>
          </a:p>
          <a:p>
            <a:pPr marL="171450" indent="-171450" algn="just">
              <a:lnSpc>
                <a:spcPct val="150000"/>
              </a:lnSpc>
              <a:spcAft>
                <a:spcPts val="800"/>
              </a:spcAft>
              <a:buFont typeface="Arial" panose="020B0604020202020204" pitchFamily="34" charset="0"/>
              <a:buChar char="•"/>
            </a:pPr>
            <a:r>
              <a:rPr lang="en-US" kern="100" dirty="0">
                <a:latin typeface="Times New Roman" panose="02020603050405020304" pitchFamily="18" charset="0"/>
                <a:ea typeface="Calibri" panose="020F0502020204030204" pitchFamily="34" charset="0"/>
                <a:cs typeface="Times New Roman" panose="02020603050405020304" pitchFamily="18" charset="0"/>
              </a:rPr>
              <a:t> Speed: 100rpm</a:t>
            </a:r>
            <a:endParaRPr lang="en-US" sz="1600" kern="100" dirty="0">
              <a:latin typeface="Calibri" panose="020F0502020204030204" pitchFamily="34" charset="0"/>
              <a:ea typeface="Calibri" panose="020F0502020204030204" pitchFamily="34" charset="0"/>
              <a:cs typeface="Times New Roman" panose="02020603050405020304" pitchFamily="18" charset="0"/>
            </a:endParaRPr>
          </a:p>
          <a:p>
            <a:pPr marL="171450" indent="-171450" algn="just">
              <a:lnSpc>
                <a:spcPct val="150000"/>
              </a:lnSpc>
              <a:spcAft>
                <a:spcPts val="800"/>
              </a:spcAft>
              <a:buFont typeface="Arial" panose="020B0604020202020204" pitchFamily="34" charset="0"/>
              <a:buChar char="•"/>
            </a:pPr>
            <a:r>
              <a:rPr lang="en-US" kern="100" dirty="0">
                <a:latin typeface="Times New Roman" panose="02020603050405020304" pitchFamily="18" charset="0"/>
                <a:ea typeface="Calibri" panose="020F0502020204030204" pitchFamily="34" charset="0"/>
                <a:cs typeface="Times New Roman" panose="02020603050405020304" pitchFamily="18" charset="0"/>
              </a:rPr>
              <a:t>  Long Lifetime, Low Noise, Smooth Motion</a:t>
            </a:r>
            <a:endParaRPr lang="en-US" sz="1600" kern="100"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p:cNvSpPr/>
          <p:nvPr/>
        </p:nvSpPr>
        <p:spPr>
          <a:xfrm>
            <a:off x="4594325" y="1061591"/>
            <a:ext cx="7448737" cy="1477328"/>
          </a:xfrm>
          <a:prstGeom prst="rect">
            <a:avLst/>
          </a:prstGeom>
        </p:spPr>
        <p:txBody>
          <a:bodyPr wrap="square">
            <a:spAutoFit/>
          </a:bodyPr>
          <a:lstStyle/>
          <a:p>
            <a:pPr marL="285750" indent="-285750">
              <a:buFont typeface="Arial" panose="020B0604020202020204" pitchFamily="34" charset="0"/>
              <a:buChar char="•"/>
            </a:pPr>
            <a:r>
              <a:rPr lang="en-US" dirty="0"/>
              <a:t>Motor controllers, also known as motor drivers or motor drives, regulate the speed, torque, and direction of the motors based on input commands. These controllers receive signals from the vehicle's control system, usually a microcontroller or a microprocessor, and convert them into appropriate electrical signals to drive the motors</a:t>
            </a:r>
            <a:r>
              <a:rPr lang="en-US" dirty="0" smtClean="0"/>
              <a:t>.</a:t>
            </a:r>
            <a:endParaRPr lang="en-US" dirty="0"/>
          </a:p>
        </p:txBody>
      </p:sp>
    </p:spTree>
    <p:extLst>
      <p:ext uri="{BB962C8B-B14F-4D97-AF65-F5344CB8AC3E}">
        <p14:creationId xmlns:p14="http://schemas.microsoft.com/office/powerpoint/2010/main" val="28399068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2609" y="1353361"/>
            <a:ext cx="2400300" cy="2400300"/>
          </a:xfrm>
          <a:prstGeom prst="rect">
            <a:avLst/>
          </a:prstGeom>
          <a:noFill/>
          <a:ln>
            <a:noFill/>
          </a:ln>
        </p:spPr>
      </p:pic>
      <p:sp>
        <p:nvSpPr>
          <p:cNvPr id="2" name="Rectangle 1"/>
          <p:cNvSpPr/>
          <p:nvPr/>
        </p:nvSpPr>
        <p:spPr>
          <a:xfrm>
            <a:off x="3426119" y="777181"/>
            <a:ext cx="10125413" cy="5665910"/>
          </a:xfrm>
          <a:prstGeom prst="rect">
            <a:avLst/>
          </a:prstGeom>
        </p:spPr>
        <p:txBody>
          <a:bodyPr wrap="square">
            <a:spAutoFit/>
          </a:bodyPr>
          <a:lstStyle/>
          <a:p>
            <a:pPr marL="285750" indent="-285750" algn="just">
              <a:lnSpc>
                <a:spcPct val="150000"/>
              </a:lnSpc>
              <a:spcAft>
                <a:spcPts val="800"/>
              </a:spcAft>
              <a:buFont typeface="Arial" panose="020B0604020202020204" pitchFamily="34" charset="0"/>
              <a:buChar char="•"/>
            </a:pPr>
            <a:r>
              <a:rPr lang="en-US" kern="100" dirty="0">
                <a:latin typeface="Times New Roman" panose="02020603050405020304" pitchFamily="18" charset="0"/>
                <a:ea typeface="Calibri" panose="020F0502020204030204" pitchFamily="34" charset="0"/>
                <a:cs typeface="Times New Roman" panose="02020603050405020304" pitchFamily="18" charset="0"/>
              </a:rPr>
              <a:t>A Vehicle full set robot contains two DC gear motors. The machine consists of minimum mechanical tools resulting in a high quality robot. These motors are directly controlled by two  modes. Pulses from micro controller and it can be controlled by means of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motordrive</a:t>
            </a:r>
            <a:r>
              <a:rPr lang="en-US" kern="100" dirty="0">
                <a:latin typeface="Times New Roman" panose="02020603050405020304" pitchFamily="18" charset="0"/>
                <a:ea typeface="Calibri" panose="020F0502020204030204" pitchFamily="34" charset="0"/>
                <a:cs typeface="Times New Roman" panose="02020603050405020304" pitchFamily="18" charset="0"/>
              </a:rPr>
              <a:t>. It can be moved to forward direction and reverse direction for detection of the object.</a:t>
            </a:r>
            <a:endParaRPr lang="en-US" sz="1600" kern="100" dirty="0">
              <a:latin typeface="Calibri" panose="020F0502020204030204" pitchFamily="34" charset="0"/>
              <a:ea typeface="Calibri" panose="020F0502020204030204" pitchFamily="34" charset="0"/>
              <a:cs typeface="Times New Roman" panose="02020603050405020304" pitchFamily="18" charset="0"/>
            </a:endParaRPr>
          </a:p>
          <a:p>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sz="1600" dirty="0"/>
              <a:t> </a:t>
            </a:r>
          </a:p>
          <a:p>
            <a:r>
              <a:rPr lang="en-US" sz="1600" dirty="0"/>
              <a:t> </a:t>
            </a:r>
            <a:endParaRPr lang="en-US" sz="1600" b="1" dirty="0"/>
          </a:p>
          <a:p>
            <a:r>
              <a:rPr lang="en-US" sz="1600" b="1" dirty="0"/>
              <a:t>FEATURES:</a:t>
            </a:r>
          </a:p>
          <a:p>
            <a:pPr marL="285750" indent="-285750">
              <a:buFont typeface="Arial" panose="020B0604020202020204" pitchFamily="34" charset="0"/>
              <a:buChar char="•"/>
            </a:pPr>
            <a:r>
              <a:rPr lang="en-US" sz="1600" dirty="0"/>
              <a:t>DC gear motor</a:t>
            </a:r>
          </a:p>
          <a:p>
            <a:pPr marL="285750" indent="-285750">
              <a:buFont typeface="Arial" panose="020B0604020202020204" pitchFamily="34" charset="0"/>
              <a:buChar char="•"/>
            </a:pPr>
            <a:r>
              <a:rPr lang="en-US" sz="1600" dirty="0"/>
              <a:t>Human-Robot Vehicles</a:t>
            </a:r>
          </a:p>
          <a:p>
            <a:pPr marL="285750" indent="-285750">
              <a:buFont typeface="Arial" panose="020B0604020202020204" pitchFamily="34" charset="0"/>
              <a:buChar char="•"/>
            </a:pPr>
            <a:r>
              <a:rPr lang="en-US" sz="1600" dirty="0"/>
              <a:t>High speed</a:t>
            </a:r>
          </a:p>
          <a:p>
            <a:pPr marL="285750" indent="-285750">
              <a:buFont typeface="Arial" panose="020B0604020202020204" pitchFamily="34" charset="0"/>
              <a:buChar char="•"/>
            </a:pPr>
            <a:r>
              <a:rPr lang="en-US" sz="1600" dirty="0"/>
              <a:t>Less noise</a:t>
            </a:r>
          </a:p>
          <a:p>
            <a:pPr marL="285750" indent="-285750">
              <a:buFont typeface="Arial" panose="020B0604020202020204" pitchFamily="34" charset="0"/>
              <a:buChar char="•"/>
            </a:pPr>
            <a:r>
              <a:rPr lang="en-US" sz="1600" dirty="0"/>
              <a:t>Multivehicle Systems</a:t>
            </a:r>
          </a:p>
          <a:p>
            <a:r>
              <a:rPr lang="en-US" sz="1600" dirty="0"/>
              <a:t> </a:t>
            </a:r>
          </a:p>
          <a:p>
            <a:r>
              <a:rPr lang="en-US" sz="1600" b="1" dirty="0"/>
              <a:t>APPLICATIONS:</a:t>
            </a:r>
          </a:p>
          <a:p>
            <a:pPr marL="285750" indent="-285750">
              <a:buFont typeface="Arial" panose="020B0604020202020204" pitchFamily="34" charset="0"/>
              <a:buChar char="•"/>
            </a:pPr>
            <a:r>
              <a:rPr lang="en-US" sz="1600" dirty="0"/>
              <a:t>Industrial products.</a:t>
            </a:r>
          </a:p>
          <a:p>
            <a:pPr marL="285750" indent="-285750">
              <a:buFont typeface="Arial" panose="020B0604020202020204" pitchFamily="34" charset="0"/>
              <a:buChar char="•"/>
            </a:pPr>
            <a:r>
              <a:rPr lang="en-US" sz="1600" dirty="0"/>
              <a:t>Lab automation.</a:t>
            </a:r>
          </a:p>
          <a:p>
            <a:pPr marL="285750" indent="-285750">
              <a:buFont typeface="Arial" panose="020B0604020202020204" pitchFamily="34" charset="0"/>
              <a:buChar char="•"/>
            </a:pPr>
            <a:r>
              <a:rPr lang="en-US" sz="1600" dirty="0"/>
              <a:t>Military and law enforcement.</a:t>
            </a:r>
          </a:p>
          <a:p>
            <a:pPr marL="285750" indent="-285750">
              <a:buFont typeface="Arial" panose="020B0604020202020204" pitchFamily="34" charset="0"/>
              <a:buChar char="•"/>
            </a:pPr>
            <a:r>
              <a:rPr lang="en-US" sz="1600" dirty="0"/>
              <a:t>Recreation and hobby.</a:t>
            </a:r>
          </a:p>
          <a:p>
            <a:pPr algn="just">
              <a:lnSpc>
                <a:spcPct val="150000"/>
              </a:lnSpc>
              <a:spcAft>
                <a:spcPts val="800"/>
              </a:spcAft>
            </a:pP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object 6"/>
          <p:cNvSpPr txBox="1"/>
          <p:nvPr/>
        </p:nvSpPr>
        <p:spPr>
          <a:xfrm>
            <a:off x="570197" y="3991747"/>
            <a:ext cx="2045124" cy="311175"/>
          </a:xfrm>
          <a:prstGeom prst="rect">
            <a:avLst/>
          </a:prstGeom>
        </p:spPr>
        <p:txBody>
          <a:bodyPr vert="horz" wrap="square" lIns="0" tIns="12700" rIns="0" bIns="0" rtlCol="0">
            <a:spAutoFit/>
          </a:bodyPr>
          <a:lstStyle/>
          <a:p>
            <a:pPr lvl="0" algn="ctr">
              <a:lnSpc>
                <a:spcPct val="115000"/>
              </a:lnSpc>
              <a:spcAft>
                <a:spcPts val="1000"/>
              </a:spcAft>
            </a:pPr>
            <a:r>
              <a:rPr lang="en-US" b="1" dirty="0">
                <a:latin typeface="Times New Roman" panose="02020603050405020304" pitchFamily="18" charset="0"/>
                <a:ea typeface="Calibri" panose="020F0502020204030204" pitchFamily="34" charset="0"/>
                <a:cs typeface="Times New Roman" panose="02020603050405020304" pitchFamily="18" charset="0"/>
              </a:rPr>
              <a:t>ROBOT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b="1" dirty="0">
                <a:latin typeface="Times New Roman" panose="02020603050405020304" pitchFamily="18" charset="0"/>
                <a:ea typeface="Calibri" panose="020F0502020204030204" pitchFamily="34" charset="0"/>
                <a:cs typeface="Times New Roman" panose="02020603050405020304" pitchFamily="18" charset="0"/>
              </a:rPr>
              <a:t>CHASIS</a:t>
            </a:r>
            <a:endParaRPr lang="en-IN" b="1"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763668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is is the picture of HC-05 Bluetooth Module"/>
          <p:cNvPicPr>
            <a:picLocks noChangeAspect="1" noChangeArrowheads="1"/>
          </p:cNvPicPr>
          <p:nvPr/>
        </p:nvPicPr>
        <p:blipFill rotWithShape="1">
          <a:blip r:embed="rId2">
            <a:extLst>
              <a:ext uri="{28A0092B-C50C-407E-A947-70E740481C1C}">
                <a14:useLocalDpi xmlns:a14="http://schemas.microsoft.com/office/drawing/2010/main" val="0"/>
              </a:ext>
            </a:extLst>
          </a:blip>
          <a:srcRect b="8931"/>
          <a:stretch/>
        </p:blipFill>
        <p:spPr bwMode="auto">
          <a:xfrm>
            <a:off x="4052143" y="465570"/>
            <a:ext cx="2499338" cy="2276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object 6"/>
          <p:cNvSpPr txBox="1"/>
          <p:nvPr/>
        </p:nvSpPr>
        <p:spPr>
          <a:xfrm>
            <a:off x="6551481" y="1832208"/>
            <a:ext cx="2045124" cy="311175"/>
          </a:xfrm>
          <a:prstGeom prst="rect">
            <a:avLst/>
          </a:prstGeom>
        </p:spPr>
        <p:txBody>
          <a:bodyPr vert="horz" wrap="square" lIns="0" tIns="12700" rIns="0" bIns="0" rtlCol="0">
            <a:spAutoFit/>
          </a:bodyPr>
          <a:lstStyle/>
          <a:p>
            <a:pPr algn="ctr">
              <a:lnSpc>
                <a:spcPct val="115000"/>
              </a:lnSpc>
              <a:spcAft>
                <a:spcPts val="1000"/>
              </a:spcAft>
            </a:pPr>
            <a:r>
              <a:rPr lang="en-US" b="1" dirty="0">
                <a:latin typeface="Times New Roman" panose="02020603050405020304" pitchFamily="18" charset="0"/>
                <a:ea typeface="Calibri" panose="020F0502020204030204" pitchFamily="34" charset="0"/>
                <a:cs typeface="Times New Roman" panose="02020603050405020304" pitchFamily="18" charset="0"/>
              </a:rPr>
              <a:t>BLUETOOTH</a:t>
            </a:r>
            <a:endParaRPr lang="en-IN"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372681" y="3339995"/>
            <a:ext cx="10037864" cy="3417859"/>
          </a:xfrm>
          <a:prstGeom prst="rect">
            <a:avLst/>
          </a:prstGeom>
        </p:spPr>
        <p:txBody>
          <a:bodyPr wrap="square">
            <a:spAutoFit/>
          </a:bodyPr>
          <a:lstStyle/>
          <a:p>
            <a:pPr algn="just">
              <a:lnSpc>
                <a:spcPct val="150000"/>
              </a:lnSpc>
              <a:spcAft>
                <a:spcPts val="800"/>
              </a:spcAft>
            </a:pP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Bluetooth Module HC-05:</a:t>
            </a:r>
            <a:endParaRPr lang="en-US" sz="1400" b="1" kern="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ts val="1000"/>
              <a:buFont typeface="Symbol" panose="05050102010706020507" pitchFamily="18" charset="2"/>
              <a:buChar char=""/>
              <a:tabLst>
                <a:tab pos="457200" algn="l"/>
              </a:tabLs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is used for many applications like wireless headset, game controllers, wireless mouse, wireless keyboard, and many more consumer applications.</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ts val="1000"/>
              <a:buFont typeface="Symbol" panose="05050102010706020507" pitchFamily="18" charset="2"/>
              <a:buChar char=""/>
              <a:tabLst>
                <a:tab pos="457200" algn="l"/>
              </a:tabLs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has range up to &lt;100m which depends upon transmitter and receiver, atmosphere, geographic &amp; urban conditions. </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ts val="1000"/>
              <a:buFont typeface="Symbol" panose="05050102010706020507" pitchFamily="18" charset="2"/>
              <a:buChar char=""/>
              <a:tabLst>
                <a:tab pos="457200" algn="l"/>
              </a:tabLs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is IEEE 802.15.1 standardized protocol, through which one can build wireless Personal Area Network (</a:t>
            </a:r>
            <a:r>
              <a:rPr lang="en-IN" sz="1600" u="sng" kern="100" dirty="0">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 xmlns:ahyp="http://schemas.microsoft.com/office/drawing/2018/hyperlinkcolor" val="tx"/>
                    </a:ext>
                  </a:extLst>
                </a:hlinkClick>
              </a:rPr>
              <a:t>PAN</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 It uses frequency-hopping spread spectrum (</a:t>
            </a:r>
            <a:r>
              <a:rPr lang="en-IN" sz="1600" u="sng" kern="100" dirty="0">
                <a:latin typeface="Times New Roman" panose="02020603050405020304" pitchFamily="18" charset="0"/>
                <a:ea typeface="Calibri" panose="020F0502020204030204" pitchFamily="34" charset="0"/>
                <a:cs typeface="Times New Roman" panose="02020603050405020304" pitchFamily="18" charset="0"/>
                <a:hlinkClick r:id="rId4">
                  <a:extLst>
                    <a:ext uri="{A12FA001-AC4F-418D-AE19-62706E023703}">
                      <ahyp:hlinkClr xmlns="" xmlns:ahyp="http://schemas.microsoft.com/office/drawing/2018/hyperlinkcolor" val="tx"/>
                    </a:ext>
                  </a:extLst>
                </a:hlinkClick>
              </a:rPr>
              <a:t>FHSS</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 radio technology to send data over air.</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ts val="1000"/>
              <a:buFont typeface="Symbol" panose="05050102010706020507" pitchFamily="18" charset="2"/>
              <a:buChar char=""/>
              <a:tabLst>
                <a:tab pos="457200" algn="l"/>
              </a:tabLs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uses serial communication to communicate with devices. It communicates with microcontroller using serial port.</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291236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41075" y="2628362"/>
            <a:ext cx="9969770" cy="4525662"/>
          </a:xfrm>
          <a:prstGeom prst="rect">
            <a:avLst/>
          </a:prstGeom>
        </p:spPr>
        <p:txBody>
          <a:bodyPr wrap="square">
            <a:spAutoFit/>
          </a:bodyPr>
          <a:lstStyle/>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has 6 pins,</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1.  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Key/EN:</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 It is used to bring Bluetooth module in AT commands mode.</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          1.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Data mode: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Exchange of data between devices.</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          2.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Command mode: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uses AT commands which are used to change setting of HC-05. To send these commands to module serial (USART) port is used.</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2.  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VCC: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Connect 5 V or 3.3 V to this Pin.</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3.  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GND: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Ground Pin of module.</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4.  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TXD: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Transmit Serial data (wirelessly received data by Bluetooth module transmitted out serially on TXD pin)</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5.  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RXD:</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 Receive data serially (received data will be transmitted wirelessly by Bluetooth module).</a:t>
            </a:r>
            <a:endParaRPr lang="en-US" sz="1400" kern="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600" kern="100" dirty="0">
                <a:latin typeface="Times New Roman" panose="02020603050405020304" pitchFamily="18" charset="0"/>
                <a:ea typeface="Calibri" panose="020F0502020204030204" pitchFamily="34" charset="0"/>
                <a:cs typeface="Times New Roman" panose="02020603050405020304" pitchFamily="18" charset="0"/>
              </a:rPr>
              <a:t>6.  </a:t>
            </a:r>
            <a:r>
              <a:rPr lang="en-IN" sz="1600" b="1" kern="100" dirty="0">
                <a:latin typeface="Times New Roman" panose="02020603050405020304" pitchFamily="18" charset="0"/>
                <a:ea typeface="Calibri" panose="020F0502020204030204" pitchFamily="34" charset="0"/>
                <a:cs typeface="Times New Roman" panose="02020603050405020304" pitchFamily="18" charset="0"/>
              </a:rPr>
              <a:t>State: </a:t>
            </a:r>
            <a:r>
              <a:rPr lang="en-IN" sz="1600" kern="100" dirty="0">
                <a:latin typeface="Times New Roman" panose="02020603050405020304" pitchFamily="18" charset="0"/>
                <a:ea typeface="Calibri" panose="020F0502020204030204" pitchFamily="34" charset="0"/>
                <a:cs typeface="Times New Roman" panose="02020603050405020304" pitchFamily="18" charset="0"/>
              </a:rPr>
              <a:t>It tells whether module is connected or not.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This Picture Shows the back side of Bluetooth Module HC-05 and Pin Detai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9387" y="419682"/>
            <a:ext cx="3899113" cy="159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967653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1658111" y="1123356"/>
            <a:ext cx="3887724" cy="2710768"/>
          </a:xfrm>
          <a:prstGeom prst="rect">
            <a:avLst/>
          </a:prstGeom>
        </p:spPr>
      </p:pic>
      <p:pic>
        <p:nvPicPr>
          <p:cNvPr id="5" name="object 4"/>
          <p:cNvPicPr/>
          <p:nvPr/>
        </p:nvPicPr>
        <p:blipFill>
          <a:blip r:embed="rId3" cstate="print"/>
          <a:stretch>
            <a:fillRect/>
          </a:stretch>
        </p:blipFill>
        <p:spPr>
          <a:xfrm>
            <a:off x="576072" y="4568952"/>
            <a:ext cx="5637276" cy="2487168"/>
          </a:xfrm>
          <a:prstGeom prst="rect">
            <a:avLst/>
          </a:prstGeom>
        </p:spPr>
      </p:pic>
      <p:sp>
        <p:nvSpPr>
          <p:cNvPr id="6" name="object 5"/>
          <p:cNvSpPr txBox="1"/>
          <p:nvPr/>
        </p:nvSpPr>
        <p:spPr>
          <a:xfrm>
            <a:off x="6502400" y="840105"/>
            <a:ext cx="6814820" cy="5452775"/>
          </a:xfrm>
          <a:prstGeom prst="rect">
            <a:avLst/>
          </a:prstGeom>
        </p:spPr>
        <p:txBody>
          <a:bodyPr vert="horz" wrap="square" lIns="0" tIns="12700" rIns="0" bIns="0" rtlCol="0">
            <a:spAutoFit/>
          </a:bodyPr>
          <a:lstStyle/>
          <a:p>
            <a:pPr marL="12700">
              <a:lnSpc>
                <a:spcPct val="100000"/>
              </a:lnSpc>
              <a:spcBef>
                <a:spcPts val="100"/>
              </a:spcBef>
            </a:pPr>
            <a:r>
              <a:rPr sz="2000" b="1" dirty="0">
                <a:latin typeface="Times New Roman"/>
                <a:cs typeface="Times New Roman"/>
              </a:rPr>
              <a:t>LIQUID </a:t>
            </a:r>
            <a:r>
              <a:rPr sz="2000" b="1" spc="-50" dirty="0">
                <a:latin typeface="Times New Roman"/>
                <a:cs typeface="Times New Roman"/>
              </a:rPr>
              <a:t>CRYSTAL</a:t>
            </a:r>
            <a:r>
              <a:rPr sz="2000" b="1" spc="-105" dirty="0">
                <a:latin typeface="Times New Roman"/>
                <a:cs typeface="Times New Roman"/>
              </a:rPr>
              <a:t> </a:t>
            </a:r>
            <a:r>
              <a:rPr sz="2000" b="1" spc="-35" dirty="0">
                <a:latin typeface="Times New Roman"/>
                <a:cs typeface="Times New Roman"/>
              </a:rPr>
              <a:t>DISPLAY</a:t>
            </a:r>
            <a:r>
              <a:rPr sz="2000" b="1" spc="-60" dirty="0">
                <a:latin typeface="Times New Roman"/>
                <a:cs typeface="Times New Roman"/>
              </a:rPr>
              <a:t> </a:t>
            </a:r>
            <a:r>
              <a:rPr sz="2000" b="1" spc="-10" dirty="0">
                <a:latin typeface="Times New Roman"/>
                <a:cs typeface="Times New Roman"/>
              </a:rPr>
              <a:t>(LCD):</a:t>
            </a:r>
            <a:endParaRPr sz="2000" dirty="0">
              <a:latin typeface="Times New Roman"/>
              <a:cs typeface="Times New Roman"/>
            </a:endParaRPr>
          </a:p>
          <a:p>
            <a:pPr marL="299085" marR="123189" indent="-287020">
              <a:lnSpc>
                <a:spcPct val="100000"/>
              </a:lnSpc>
              <a:spcBef>
                <a:spcPts val="10"/>
              </a:spcBef>
              <a:buFont typeface="Arial MT"/>
              <a:buChar char="•"/>
              <a:tabLst>
                <a:tab pos="299085" algn="l"/>
              </a:tabLst>
            </a:pPr>
            <a:r>
              <a:rPr sz="1800" dirty="0">
                <a:latin typeface="Times New Roman"/>
                <a:cs typeface="Times New Roman"/>
              </a:rPr>
              <a:t>LCD</a:t>
            </a:r>
            <a:r>
              <a:rPr sz="1800" spc="-25" dirty="0">
                <a:latin typeface="Times New Roman"/>
                <a:cs typeface="Times New Roman"/>
              </a:rPr>
              <a:t> </a:t>
            </a:r>
            <a:r>
              <a:rPr sz="1800" dirty="0">
                <a:latin typeface="Times New Roman"/>
                <a:cs typeface="Times New Roman"/>
              </a:rPr>
              <a:t>is</a:t>
            </a:r>
            <a:r>
              <a:rPr sz="1800" spc="-15" dirty="0">
                <a:latin typeface="Times New Roman"/>
                <a:cs typeface="Times New Roman"/>
              </a:rPr>
              <a:t> </a:t>
            </a:r>
            <a:r>
              <a:rPr sz="1800" dirty="0">
                <a:latin typeface="Times New Roman"/>
                <a:cs typeface="Times New Roman"/>
              </a:rPr>
              <a:t>a</a:t>
            </a:r>
            <a:r>
              <a:rPr sz="1800" spc="-15" dirty="0">
                <a:latin typeface="Times New Roman"/>
                <a:cs typeface="Times New Roman"/>
              </a:rPr>
              <a:t> </a:t>
            </a:r>
            <a:r>
              <a:rPr sz="1800" dirty="0">
                <a:latin typeface="Times New Roman"/>
                <a:cs typeface="Times New Roman"/>
              </a:rPr>
              <a:t>type</a:t>
            </a:r>
            <a:r>
              <a:rPr sz="1800" spc="-40" dirty="0">
                <a:latin typeface="Times New Roman"/>
                <a:cs typeface="Times New Roman"/>
              </a:rPr>
              <a:t> </a:t>
            </a:r>
            <a:r>
              <a:rPr sz="1800" dirty="0">
                <a:latin typeface="Times New Roman"/>
                <a:cs typeface="Times New Roman"/>
              </a:rPr>
              <a:t>of</a:t>
            </a:r>
            <a:r>
              <a:rPr sz="1800" spc="-10" dirty="0">
                <a:latin typeface="Times New Roman"/>
                <a:cs typeface="Times New Roman"/>
              </a:rPr>
              <a:t> </a:t>
            </a:r>
            <a:r>
              <a:rPr sz="1800" dirty="0">
                <a:latin typeface="Times New Roman"/>
                <a:cs typeface="Times New Roman"/>
              </a:rPr>
              <a:t>display</a:t>
            </a:r>
            <a:r>
              <a:rPr sz="1800" spc="-35" dirty="0">
                <a:latin typeface="Times New Roman"/>
                <a:cs typeface="Times New Roman"/>
              </a:rPr>
              <a:t> </a:t>
            </a:r>
            <a:r>
              <a:rPr sz="1800" dirty="0">
                <a:latin typeface="Times New Roman"/>
                <a:cs typeface="Times New Roman"/>
              </a:rPr>
              <a:t>used</a:t>
            </a:r>
            <a:r>
              <a:rPr sz="1800" spc="-10" dirty="0">
                <a:latin typeface="Times New Roman"/>
                <a:cs typeface="Times New Roman"/>
              </a:rPr>
              <a:t> </a:t>
            </a:r>
            <a:r>
              <a:rPr sz="1800" dirty="0">
                <a:latin typeface="Times New Roman"/>
                <a:cs typeface="Times New Roman"/>
              </a:rPr>
              <a:t>in</a:t>
            </a:r>
            <a:r>
              <a:rPr sz="1800" spc="-15" dirty="0">
                <a:latin typeface="Times New Roman"/>
                <a:cs typeface="Times New Roman"/>
              </a:rPr>
              <a:t> </a:t>
            </a:r>
            <a:r>
              <a:rPr sz="1800" dirty="0">
                <a:latin typeface="Times New Roman"/>
                <a:cs typeface="Times New Roman"/>
              </a:rPr>
              <a:t>digital</a:t>
            </a:r>
            <a:r>
              <a:rPr sz="1800" spc="-25" dirty="0">
                <a:latin typeface="Times New Roman"/>
                <a:cs typeface="Times New Roman"/>
              </a:rPr>
              <a:t> </a:t>
            </a:r>
            <a:r>
              <a:rPr sz="1800" dirty="0">
                <a:latin typeface="Times New Roman"/>
                <a:cs typeface="Times New Roman"/>
              </a:rPr>
              <a:t>watches</a:t>
            </a:r>
            <a:r>
              <a:rPr sz="1800" spc="-25" dirty="0">
                <a:latin typeface="Times New Roman"/>
                <a:cs typeface="Times New Roman"/>
              </a:rPr>
              <a:t> </a:t>
            </a:r>
            <a:r>
              <a:rPr sz="1800" dirty="0">
                <a:latin typeface="Times New Roman"/>
                <a:cs typeface="Times New Roman"/>
              </a:rPr>
              <a:t>and</a:t>
            </a:r>
            <a:r>
              <a:rPr sz="1800" spc="-15" dirty="0">
                <a:latin typeface="Times New Roman"/>
                <a:cs typeface="Times New Roman"/>
              </a:rPr>
              <a:t> </a:t>
            </a:r>
            <a:r>
              <a:rPr sz="1800" dirty="0">
                <a:latin typeface="Times New Roman"/>
                <a:cs typeface="Times New Roman"/>
              </a:rPr>
              <a:t>many</a:t>
            </a:r>
            <a:r>
              <a:rPr sz="1800" spc="-10" dirty="0">
                <a:latin typeface="Times New Roman"/>
                <a:cs typeface="Times New Roman"/>
              </a:rPr>
              <a:t> portable </a:t>
            </a:r>
            <a:r>
              <a:rPr sz="1800" dirty="0">
                <a:latin typeface="Times New Roman"/>
                <a:cs typeface="Times New Roman"/>
              </a:rPr>
              <a:t>computers.</a:t>
            </a:r>
            <a:r>
              <a:rPr sz="1800" spc="-5" dirty="0">
                <a:latin typeface="Times New Roman"/>
                <a:cs typeface="Times New Roman"/>
              </a:rPr>
              <a:t> </a:t>
            </a:r>
            <a:r>
              <a:rPr sz="1800" dirty="0">
                <a:latin typeface="Times New Roman"/>
                <a:cs typeface="Times New Roman"/>
              </a:rPr>
              <a:t>LCD</a:t>
            </a:r>
            <a:r>
              <a:rPr sz="1800" spc="-10" dirty="0">
                <a:latin typeface="Times New Roman"/>
                <a:cs typeface="Times New Roman"/>
              </a:rPr>
              <a:t> </a:t>
            </a:r>
            <a:r>
              <a:rPr sz="1800" dirty="0">
                <a:latin typeface="Times New Roman"/>
                <a:cs typeface="Times New Roman"/>
              </a:rPr>
              <a:t>displays</a:t>
            </a:r>
            <a:r>
              <a:rPr sz="1800" spc="-40" dirty="0">
                <a:latin typeface="Times New Roman"/>
                <a:cs typeface="Times New Roman"/>
              </a:rPr>
              <a:t> </a:t>
            </a:r>
            <a:r>
              <a:rPr sz="1800" dirty="0">
                <a:latin typeface="Times New Roman"/>
                <a:cs typeface="Times New Roman"/>
              </a:rPr>
              <a:t>utilize</a:t>
            </a:r>
            <a:r>
              <a:rPr sz="1800" spc="-40" dirty="0">
                <a:latin typeface="Times New Roman"/>
                <a:cs typeface="Times New Roman"/>
              </a:rPr>
              <a:t> </a:t>
            </a:r>
            <a:r>
              <a:rPr sz="1800" dirty="0">
                <a:latin typeface="Times New Roman"/>
                <a:cs typeface="Times New Roman"/>
              </a:rPr>
              <a:t>to sheets of polarizing</a:t>
            </a:r>
            <a:r>
              <a:rPr sz="1800" spc="-25" dirty="0">
                <a:latin typeface="Times New Roman"/>
                <a:cs typeface="Times New Roman"/>
              </a:rPr>
              <a:t> </a:t>
            </a:r>
            <a:r>
              <a:rPr sz="1800" dirty="0">
                <a:latin typeface="Times New Roman"/>
                <a:cs typeface="Times New Roman"/>
              </a:rPr>
              <a:t>material</a:t>
            </a:r>
            <a:r>
              <a:rPr sz="1800" spc="-15" dirty="0">
                <a:latin typeface="Times New Roman"/>
                <a:cs typeface="Times New Roman"/>
              </a:rPr>
              <a:t> </a:t>
            </a:r>
            <a:r>
              <a:rPr sz="1800" spc="-20" dirty="0">
                <a:latin typeface="Times New Roman"/>
                <a:cs typeface="Times New Roman"/>
              </a:rPr>
              <a:t>with </a:t>
            </a:r>
            <a:r>
              <a:rPr sz="1800" dirty="0">
                <a:latin typeface="Times New Roman"/>
                <a:cs typeface="Times New Roman"/>
              </a:rPr>
              <a:t>a</a:t>
            </a:r>
            <a:r>
              <a:rPr sz="1800" spc="-35" dirty="0">
                <a:latin typeface="Times New Roman"/>
                <a:cs typeface="Times New Roman"/>
              </a:rPr>
              <a:t> </a:t>
            </a:r>
            <a:r>
              <a:rPr sz="1800" dirty="0">
                <a:latin typeface="Times New Roman"/>
                <a:cs typeface="Times New Roman"/>
              </a:rPr>
              <a:t>liquid</a:t>
            </a:r>
            <a:r>
              <a:rPr sz="1800" spc="-15" dirty="0">
                <a:latin typeface="Times New Roman"/>
                <a:cs typeface="Times New Roman"/>
              </a:rPr>
              <a:t> </a:t>
            </a:r>
            <a:r>
              <a:rPr sz="1800" dirty="0">
                <a:latin typeface="Times New Roman"/>
                <a:cs typeface="Times New Roman"/>
              </a:rPr>
              <a:t>crystal</a:t>
            </a:r>
            <a:r>
              <a:rPr sz="1800" spc="-60" dirty="0">
                <a:latin typeface="Times New Roman"/>
                <a:cs typeface="Times New Roman"/>
              </a:rPr>
              <a:t> </a:t>
            </a:r>
            <a:r>
              <a:rPr sz="1800" dirty="0">
                <a:latin typeface="Times New Roman"/>
                <a:cs typeface="Times New Roman"/>
              </a:rPr>
              <a:t>solution</a:t>
            </a:r>
            <a:r>
              <a:rPr sz="1800" spc="-25" dirty="0">
                <a:latin typeface="Times New Roman"/>
                <a:cs typeface="Times New Roman"/>
              </a:rPr>
              <a:t> </a:t>
            </a:r>
            <a:r>
              <a:rPr sz="1800" dirty="0">
                <a:latin typeface="Times New Roman"/>
                <a:cs typeface="Times New Roman"/>
              </a:rPr>
              <a:t>between</a:t>
            </a:r>
            <a:r>
              <a:rPr sz="1800" spc="-30" dirty="0">
                <a:latin typeface="Times New Roman"/>
                <a:cs typeface="Times New Roman"/>
              </a:rPr>
              <a:t> </a:t>
            </a:r>
            <a:r>
              <a:rPr sz="1800" spc="-10" dirty="0">
                <a:latin typeface="Times New Roman"/>
                <a:cs typeface="Times New Roman"/>
              </a:rPr>
              <a:t>them.</a:t>
            </a:r>
            <a:r>
              <a:rPr sz="1800" spc="-110" dirty="0">
                <a:latin typeface="Times New Roman"/>
                <a:cs typeface="Times New Roman"/>
              </a:rPr>
              <a:t> </a:t>
            </a:r>
            <a:r>
              <a:rPr sz="1800" dirty="0">
                <a:latin typeface="Times New Roman"/>
                <a:cs typeface="Times New Roman"/>
              </a:rPr>
              <a:t>An</a:t>
            </a:r>
            <a:r>
              <a:rPr sz="1800" spc="-20" dirty="0">
                <a:latin typeface="Times New Roman"/>
                <a:cs typeface="Times New Roman"/>
              </a:rPr>
              <a:t> </a:t>
            </a:r>
            <a:r>
              <a:rPr sz="1800" dirty="0">
                <a:latin typeface="Times New Roman"/>
                <a:cs typeface="Times New Roman"/>
              </a:rPr>
              <a:t>electric</a:t>
            </a:r>
            <a:r>
              <a:rPr sz="1800" spc="-45" dirty="0">
                <a:latin typeface="Times New Roman"/>
                <a:cs typeface="Times New Roman"/>
              </a:rPr>
              <a:t> </a:t>
            </a:r>
            <a:r>
              <a:rPr sz="1800" dirty="0">
                <a:latin typeface="Times New Roman"/>
                <a:cs typeface="Times New Roman"/>
              </a:rPr>
              <a:t>current</a:t>
            </a:r>
            <a:r>
              <a:rPr sz="1800" spc="-15" dirty="0">
                <a:latin typeface="Times New Roman"/>
                <a:cs typeface="Times New Roman"/>
              </a:rPr>
              <a:t> </a:t>
            </a:r>
            <a:r>
              <a:rPr sz="1800" spc="-10" dirty="0">
                <a:latin typeface="Times New Roman"/>
                <a:cs typeface="Times New Roman"/>
              </a:rPr>
              <a:t>passed </a:t>
            </a:r>
            <a:r>
              <a:rPr sz="1800" dirty="0">
                <a:latin typeface="Times New Roman"/>
                <a:cs typeface="Times New Roman"/>
              </a:rPr>
              <a:t>through</a:t>
            </a:r>
            <a:r>
              <a:rPr sz="1800" spc="-25" dirty="0">
                <a:latin typeface="Times New Roman"/>
                <a:cs typeface="Times New Roman"/>
              </a:rPr>
              <a:t> </a:t>
            </a:r>
            <a:r>
              <a:rPr sz="1800" dirty="0">
                <a:latin typeface="Times New Roman"/>
                <a:cs typeface="Times New Roman"/>
              </a:rPr>
              <a:t>the</a:t>
            </a:r>
            <a:r>
              <a:rPr sz="1800" spc="-15" dirty="0">
                <a:latin typeface="Times New Roman"/>
                <a:cs typeface="Times New Roman"/>
              </a:rPr>
              <a:t> </a:t>
            </a:r>
            <a:r>
              <a:rPr sz="1800" dirty="0">
                <a:latin typeface="Times New Roman"/>
                <a:cs typeface="Times New Roman"/>
              </a:rPr>
              <a:t>liquid</a:t>
            </a:r>
            <a:r>
              <a:rPr sz="1800" spc="-15" dirty="0">
                <a:latin typeface="Times New Roman"/>
                <a:cs typeface="Times New Roman"/>
              </a:rPr>
              <a:t> </a:t>
            </a:r>
            <a:r>
              <a:rPr sz="1800" dirty="0">
                <a:latin typeface="Times New Roman"/>
                <a:cs typeface="Times New Roman"/>
              </a:rPr>
              <a:t>causes</a:t>
            </a:r>
            <a:r>
              <a:rPr sz="1800" spc="-30" dirty="0">
                <a:latin typeface="Times New Roman"/>
                <a:cs typeface="Times New Roman"/>
              </a:rPr>
              <a:t> </a:t>
            </a:r>
            <a:r>
              <a:rPr sz="1800" dirty="0">
                <a:latin typeface="Times New Roman"/>
                <a:cs typeface="Times New Roman"/>
              </a:rPr>
              <a:t>the</a:t>
            </a:r>
            <a:r>
              <a:rPr sz="1800" spc="-20" dirty="0">
                <a:latin typeface="Times New Roman"/>
                <a:cs typeface="Times New Roman"/>
              </a:rPr>
              <a:t> </a:t>
            </a:r>
            <a:r>
              <a:rPr sz="1800" dirty="0">
                <a:latin typeface="Times New Roman"/>
                <a:cs typeface="Times New Roman"/>
              </a:rPr>
              <a:t>crystals</a:t>
            </a:r>
            <a:r>
              <a:rPr sz="1800" spc="-60" dirty="0">
                <a:latin typeface="Times New Roman"/>
                <a:cs typeface="Times New Roman"/>
              </a:rPr>
              <a:t> </a:t>
            </a:r>
            <a:r>
              <a:rPr sz="1800" dirty="0">
                <a:latin typeface="Times New Roman"/>
                <a:cs typeface="Times New Roman"/>
              </a:rPr>
              <a:t>to</a:t>
            </a:r>
            <a:r>
              <a:rPr sz="1800" spc="-15" dirty="0">
                <a:latin typeface="Times New Roman"/>
                <a:cs typeface="Times New Roman"/>
              </a:rPr>
              <a:t> </a:t>
            </a:r>
            <a:r>
              <a:rPr sz="1800" dirty="0">
                <a:latin typeface="Times New Roman"/>
                <a:cs typeface="Times New Roman"/>
              </a:rPr>
              <a:t>align</a:t>
            </a:r>
            <a:r>
              <a:rPr sz="1800" spc="-30" dirty="0">
                <a:latin typeface="Times New Roman"/>
                <a:cs typeface="Times New Roman"/>
              </a:rPr>
              <a:t> </a:t>
            </a:r>
            <a:r>
              <a:rPr sz="1800" dirty="0">
                <a:latin typeface="Times New Roman"/>
                <a:cs typeface="Times New Roman"/>
              </a:rPr>
              <a:t>so</a:t>
            </a:r>
            <a:r>
              <a:rPr sz="1800" spc="-15" dirty="0">
                <a:latin typeface="Times New Roman"/>
                <a:cs typeface="Times New Roman"/>
              </a:rPr>
              <a:t> </a:t>
            </a:r>
            <a:r>
              <a:rPr sz="1800" dirty="0">
                <a:latin typeface="Times New Roman"/>
                <a:cs typeface="Times New Roman"/>
              </a:rPr>
              <a:t>that</a:t>
            </a:r>
            <a:r>
              <a:rPr sz="1800" spc="-30" dirty="0">
                <a:latin typeface="Times New Roman"/>
                <a:cs typeface="Times New Roman"/>
              </a:rPr>
              <a:t> </a:t>
            </a:r>
            <a:r>
              <a:rPr sz="1800" dirty="0">
                <a:latin typeface="Times New Roman"/>
                <a:cs typeface="Times New Roman"/>
              </a:rPr>
              <a:t>light</a:t>
            </a:r>
            <a:r>
              <a:rPr sz="1800" spc="-15" dirty="0">
                <a:latin typeface="Times New Roman"/>
                <a:cs typeface="Times New Roman"/>
              </a:rPr>
              <a:t> </a:t>
            </a:r>
            <a:r>
              <a:rPr sz="1800" dirty="0">
                <a:latin typeface="Times New Roman"/>
                <a:cs typeface="Times New Roman"/>
              </a:rPr>
              <a:t>cannot</a:t>
            </a:r>
            <a:r>
              <a:rPr sz="1800" spc="-30" dirty="0">
                <a:latin typeface="Times New Roman"/>
                <a:cs typeface="Times New Roman"/>
              </a:rPr>
              <a:t> </a:t>
            </a:r>
            <a:r>
              <a:rPr sz="1800" spc="-20" dirty="0">
                <a:latin typeface="Times New Roman"/>
                <a:cs typeface="Times New Roman"/>
              </a:rPr>
              <a:t>pass </a:t>
            </a:r>
            <a:r>
              <a:rPr sz="1800" dirty="0">
                <a:latin typeface="Times New Roman"/>
                <a:cs typeface="Times New Roman"/>
              </a:rPr>
              <a:t>through</a:t>
            </a:r>
            <a:r>
              <a:rPr sz="1800" spc="-40" dirty="0">
                <a:latin typeface="Times New Roman"/>
                <a:cs typeface="Times New Roman"/>
              </a:rPr>
              <a:t> </a:t>
            </a:r>
            <a:r>
              <a:rPr sz="1800" dirty="0">
                <a:latin typeface="Times New Roman"/>
                <a:cs typeface="Times New Roman"/>
              </a:rPr>
              <a:t>them.</a:t>
            </a:r>
            <a:r>
              <a:rPr sz="1800" spc="-35" dirty="0">
                <a:latin typeface="Times New Roman"/>
                <a:cs typeface="Times New Roman"/>
              </a:rPr>
              <a:t> </a:t>
            </a:r>
            <a:endParaRPr lang="en-US" sz="1800" spc="-35" dirty="0" smtClean="0">
              <a:latin typeface="Times New Roman"/>
              <a:cs typeface="Times New Roman"/>
            </a:endParaRPr>
          </a:p>
          <a:p>
            <a:pPr marL="12065" marR="123189">
              <a:lnSpc>
                <a:spcPct val="100000"/>
              </a:lnSpc>
              <a:spcBef>
                <a:spcPts val="10"/>
              </a:spcBef>
              <a:tabLst>
                <a:tab pos="299085" algn="l"/>
              </a:tabLst>
            </a:pPr>
            <a:endParaRPr lang="en-US" b="1" spc="-35" dirty="0">
              <a:latin typeface="Times New Roman"/>
              <a:cs typeface="Times New Roman"/>
            </a:endParaRPr>
          </a:p>
          <a:p>
            <a:pPr marL="12065" marR="123189">
              <a:lnSpc>
                <a:spcPct val="100000"/>
              </a:lnSpc>
              <a:spcBef>
                <a:spcPts val="10"/>
              </a:spcBef>
              <a:tabLst>
                <a:tab pos="299085" algn="l"/>
              </a:tabLst>
            </a:pPr>
            <a:endParaRPr lang="en-US" sz="2000" b="1" spc="-35" dirty="0" smtClean="0">
              <a:latin typeface="Times New Roman"/>
              <a:cs typeface="Times New Roman"/>
            </a:endParaRPr>
          </a:p>
          <a:p>
            <a:pPr marL="12065" marR="123189">
              <a:lnSpc>
                <a:spcPct val="100000"/>
              </a:lnSpc>
              <a:spcBef>
                <a:spcPts val="10"/>
              </a:spcBef>
              <a:tabLst>
                <a:tab pos="299085" algn="l"/>
              </a:tabLst>
            </a:pPr>
            <a:r>
              <a:rPr sz="2000" b="1" dirty="0" smtClean="0">
                <a:latin typeface="Times New Roman"/>
                <a:cs typeface="Times New Roman"/>
              </a:rPr>
              <a:t>PIN </a:t>
            </a:r>
            <a:r>
              <a:rPr sz="2000" b="1" spc="-10" dirty="0">
                <a:latin typeface="Times New Roman"/>
                <a:cs typeface="Times New Roman"/>
              </a:rPr>
              <a:t>DESCRIPTIONS:</a:t>
            </a:r>
            <a:endParaRPr sz="2000" dirty="0">
              <a:latin typeface="Times New Roman"/>
              <a:cs typeface="Times New Roman"/>
            </a:endParaRPr>
          </a:p>
          <a:p>
            <a:pPr marL="504825" indent="-285750">
              <a:lnSpc>
                <a:spcPct val="100000"/>
              </a:lnSpc>
              <a:spcBef>
                <a:spcPts val="994"/>
              </a:spcBef>
              <a:buFont typeface="Arial" panose="020B0604020202020204" pitchFamily="34" charset="0"/>
              <a:buChar char="•"/>
            </a:pPr>
            <a:r>
              <a:rPr sz="1400" b="1" dirty="0">
                <a:latin typeface="Times New Roman"/>
                <a:cs typeface="Times New Roman"/>
              </a:rPr>
              <a:t>Vcc,</a:t>
            </a:r>
            <a:r>
              <a:rPr sz="1400" b="1" spc="-35" dirty="0">
                <a:latin typeface="Times New Roman"/>
                <a:cs typeface="Times New Roman"/>
              </a:rPr>
              <a:t> </a:t>
            </a:r>
            <a:r>
              <a:rPr sz="1400" b="1" dirty="0">
                <a:latin typeface="Times New Roman"/>
                <a:cs typeface="Times New Roman"/>
              </a:rPr>
              <a:t>Vss</a:t>
            </a:r>
            <a:r>
              <a:rPr sz="1400" b="1" spc="-20" dirty="0">
                <a:latin typeface="Times New Roman"/>
                <a:cs typeface="Times New Roman"/>
              </a:rPr>
              <a:t> </a:t>
            </a:r>
            <a:r>
              <a:rPr sz="1400" b="1" dirty="0">
                <a:latin typeface="Times New Roman"/>
                <a:cs typeface="Times New Roman"/>
              </a:rPr>
              <a:t>and</a:t>
            </a:r>
            <a:r>
              <a:rPr sz="1400" b="1" spc="-65" dirty="0">
                <a:latin typeface="Times New Roman"/>
                <a:cs typeface="Times New Roman"/>
              </a:rPr>
              <a:t> </a:t>
            </a:r>
            <a:r>
              <a:rPr sz="1400" b="1" spc="-20" dirty="0">
                <a:latin typeface="Times New Roman"/>
                <a:cs typeface="Times New Roman"/>
              </a:rPr>
              <a:t>Vee:</a:t>
            </a:r>
            <a:endParaRPr sz="1400" dirty="0">
              <a:latin typeface="Times New Roman"/>
              <a:cs typeface="Times New Roman"/>
            </a:endParaRPr>
          </a:p>
          <a:p>
            <a:pPr marL="219075" marR="161925">
              <a:lnSpc>
                <a:spcPct val="100000"/>
              </a:lnSpc>
              <a:spcBef>
                <a:spcPts val="305"/>
              </a:spcBef>
            </a:pPr>
            <a:r>
              <a:rPr lang="en-US" sz="1400" dirty="0">
                <a:latin typeface="Times New Roman"/>
                <a:cs typeface="Times New Roman"/>
              </a:rPr>
              <a:t>	</a:t>
            </a:r>
            <a:r>
              <a:rPr sz="1400" dirty="0">
                <a:latin typeface="Times New Roman"/>
                <a:cs typeface="Times New Roman"/>
              </a:rPr>
              <a:t>While</a:t>
            </a:r>
            <a:r>
              <a:rPr sz="1400" spc="-45" dirty="0">
                <a:latin typeface="Times New Roman"/>
                <a:cs typeface="Times New Roman"/>
              </a:rPr>
              <a:t> </a:t>
            </a:r>
            <a:r>
              <a:rPr sz="1400" dirty="0">
                <a:latin typeface="Times New Roman"/>
                <a:cs typeface="Times New Roman"/>
              </a:rPr>
              <a:t>Vcc</a:t>
            </a:r>
            <a:r>
              <a:rPr sz="1400" spc="-5" dirty="0">
                <a:latin typeface="Times New Roman"/>
                <a:cs typeface="Times New Roman"/>
              </a:rPr>
              <a:t> </a:t>
            </a:r>
            <a:r>
              <a:rPr sz="1400" dirty="0">
                <a:latin typeface="Times New Roman"/>
                <a:cs typeface="Times New Roman"/>
              </a:rPr>
              <a:t>and</a:t>
            </a:r>
            <a:r>
              <a:rPr sz="1400" spc="-40" dirty="0">
                <a:latin typeface="Times New Roman"/>
                <a:cs typeface="Times New Roman"/>
              </a:rPr>
              <a:t> </a:t>
            </a:r>
            <a:r>
              <a:rPr sz="1400" dirty="0">
                <a:latin typeface="Times New Roman"/>
                <a:cs typeface="Times New Roman"/>
              </a:rPr>
              <a:t>Vss</a:t>
            </a:r>
            <a:r>
              <a:rPr sz="1400" spc="-15" dirty="0">
                <a:latin typeface="Times New Roman"/>
                <a:cs typeface="Times New Roman"/>
              </a:rPr>
              <a:t> </a:t>
            </a:r>
            <a:r>
              <a:rPr sz="1400" dirty="0">
                <a:latin typeface="Times New Roman"/>
                <a:cs typeface="Times New Roman"/>
              </a:rPr>
              <a:t>provide</a:t>
            </a:r>
            <a:r>
              <a:rPr sz="1400" spc="-40" dirty="0">
                <a:latin typeface="Times New Roman"/>
                <a:cs typeface="Times New Roman"/>
              </a:rPr>
              <a:t> </a:t>
            </a:r>
            <a:r>
              <a:rPr sz="1400" dirty="0">
                <a:latin typeface="Times New Roman"/>
                <a:cs typeface="Times New Roman"/>
              </a:rPr>
              <a:t>+5V</a:t>
            </a:r>
            <a:r>
              <a:rPr sz="1400" spc="-50" dirty="0">
                <a:latin typeface="Times New Roman"/>
                <a:cs typeface="Times New Roman"/>
              </a:rPr>
              <a:t> </a:t>
            </a:r>
            <a:r>
              <a:rPr sz="1400" dirty="0">
                <a:latin typeface="Times New Roman"/>
                <a:cs typeface="Times New Roman"/>
              </a:rPr>
              <a:t>and</a:t>
            </a:r>
            <a:r>
              <a:rPr sz="1400" spc="-25" dirty="0">
                <a:latin typeface="Times New Roman"/>
                <a:cs typeface="Times New Roman"/>
              </a:rPr>
              <a:t> </a:t>
            </a:r>
            <a:r>
              <a:rPr sz="1400" dirty="0">
                <a:latin typeface="Times New Roman"/>
                <a:cs typeface="Times New Roman"/>
              </a:rPr>
              <a:t>ground</a:t>
            </a:r>
            <a:r>
              <a:rPr sz="1400" spc="-55" dirty="0">
                <a:latin typeface="Times New Roman"/>
                <a:cs typeface="Times New Roman"/>
              </a:rPr>
              <a:t> </a:t>
            </a:r>
            <a:r>
              <a:rPr sz="1400" spc="-10" dirty="0">
                <a:latin typeface="Times New Roman"/>
                <a:cs typeface="Times New Roman"/>
              </a:rPr>
              <a:t>respectively,</a:t>
            </a:r>
            <a:r>
              <a:rPr sz="1400" spc="-65" dirty="0">
                <a:latin typeface="Times New Roman"/>
                <a:cs typeface="Times New Roman"/>
              </a:rPr>
              <a:t> </a:t>
            </a:r>
            <a:r>
              <a:rPr sz="1400" spc="-45" dirty="0">
                <a:latin typeface="Times New Roman"/>
                <a:cs typeface="Times New Roman"/>
              </a:rPr>
              <a:t>Vee</a:t>
            </a:r>
            <a:r>
              <a:rPr sz="1400" spc="-5" dirty="0">
                <a:latin typeface="Times New Roman"/>
                <a:cs typeface="Times New Roman"/>
              </a:rPr>
              <a:t> </a:t>
            </a:r>
            <a:r>
              <a:rPr sz="1400" dirty="0">
                <a:latin typeface="Times New Roman"/>
                <a:cs typeface="Times New Roman"/>
              </a:rPr>
              <a:t>is</a:t>
            </a:r>
            <a:r>
              <a:rPr sz="1400" spc="-5" dirty="0">
                <a:latin typeface="Times New Roman"/>
                <a:cs typeface="Times New Roman"/>
              </a:rPr>
              <a:t> </a:t>
            </a:r>
            <a:r>
              <a:rPr sz="1400" dirty="0">
                <a:latin typeface="Times New Roman"/>
                <a:cs typeface="Times New Roman"/>
              </a:rPr>
              <a:t>used</a:t>
            </a:r>
            <a:r>
              <a:rPr sz="1400" spc="-35" dirty="0">
                <a:latin typeface="Times New Roman"/>
                <a:cs typeface="Times New Roman"/>
              </a:rPr>
              <a:t> </a:t>
            </a:r>
            <a:r>
              <a:rPr sz="1400" dirty="0">
                <a:latin typeface="Times New Roman"/>
                <a:cs typeface="Times New Roman"/>
              </a:rPr>
              <a:t>for</a:t>
            </a:r>
            <a:r>
              <a:rPr sz="1400" spc="-25" dirty="0">
                <a:latin typeface="Times New Roman"/>
                <a:cs typeface="Times New Roman"/>
              </a:rPr>
              <a:t> </a:t>
            </a:r>
            <a:r>
              <a:rPr sz="1400" dirty="0">
                <a:latin typeface="Times New Roman"/>
                <a:cs typeface="Times New Roman"/>
              </a:rPr>
              <a:t>controlling</a:t>
            </a:r>
            <a:r>
              <a:rPr sz="1400" spc="-15" dirty="0">
                <a:latin typeface="Times New Roman"/>
                <a:cs typeface="Times New Roman"/>
              </a:rPr>
              <a:t> </a:t>
            </a:r>
            <a:r>
              <a:rPr sz="1400" spc="-25" dirty="0">
                <a:latin typeface="Times New Roman"/>
                <a:cs typeface="Times New Roman"/>
              </a:rPr>
              <a:t>LCD </a:t>
            </a:r>
            <a:r>
              <a:rPr sz="1400" spc="-10" dirty="0">
                <a:latin typeface="Times New Roman"/>
                <a:cs typeface="Times New Roman"/>
              </a:rPr>
              <a:t>contrast.</a:t>
            </a:r>
            <a:endParaRPr sz="1400" dirty="0">
              <a:latin typeface="Times New Roman"/>
              <a:cs typeface="Times New Roman"/>
            </a:endParaRPr>
          </a:p>
          <a:p>
            <a:pPr marL="504825" indent="-285750">
              <a:lnSpc>
                <a:spcPct val="100000"/>
              </a:lnSpc>
              <a:spcBef>
                <a:spcPts val="540"/>
              </a:spcBef>
              <a:buFont typeface="Arial" panose="020B0604020202020204" pitchFamily="34" charset="0"/>
              <a:buChar char="•"/>
            </a:pPr>
            <a:r>
              <a:rPr sz="1400" b="1" dirty="0">
                <a:latin typeface="Times New Roman"/>
                <a:cs typeface="Times New Roman"/>
              </a:rPr>
              <a:t>RS</a:t>
            </a:r>
            <a:r>
              <a:rPr sz="1400" b="1" spc="-15" dirty="0">
                <a:latin typeface="Times New Roman"/>
                <a:cs typeface="Times New Roman"/>
              </a:rPr>
              <a:t> </a:t>
            </a:r>
            <a:r>
              <a:rPr sz="1400" b="1" dirty="0">
                <a:latin typeface="Times New Roman"/>
                <a:cs typeface="Times New Roman"/>
              </a:rPr>
              <a:t>Register</a:t>
            </a:r>
            <a:r>
              <a:rPr sz="1400" b="1" spc="-50" dirty="0">
                <a:latin typeface="Times New Roman"/>
                <a:cs typeface="Times New Roman"/>
              </a:rPr>
              <a:t> </a:t>
            </a:r>
            <a:r>
              <a:rPr sz="1400" b="1" spc="-10" dirty="0">
                <a:latin typeface="Times New Roman"/>
                <a:cs typeface="Times New Roman"/>
              </a:rPr>
              <a:t>Select:</a:t>
            </a:r>
            <a:endParaRPr sz="1400" dirty="0">
              <a:latin typeface="Times New Roman"/>
              <a:cs typeface="Times New Roman"/>
            </a:endParaRPr>
          </a:p>
          <a:p>
            <a:pPr marL="219075" marR="229870">
              <a:lnSpc>
                <a:spcPct val="100000"/>
              </a:lnSpc>
              <a:spcBef>
                <a:spcPts val="300"/>
              </a:spcBef>
            </a:pPr>
            <a:r>
              <a:rPr lang="en-US" sz="1400" dirty="0">
                <a:latin typeface="Times New Roman"/>
                <a:cs typeface="Times New Roman"/>
              </a:rPr>
              <a:t>	</a:t>
            </a:r>
            <a:r>
              <a:rPr sz="1400" dirty="0">
                <a:latin typeface="Times New Roman"/>
                <a:cs typeface="Times New Roman"/>
              </a:rPr>
              <a:t>If</a:t>
            </a:r>
            <a:r>
              <a:rPr sz="1400" spc="-25" dirty="0">
                <a:latin typeface="Times New Roman"/>
                <a:cs typeface="Times New Roman"/>
              </a:rPr>
              <a:t> </a:t>
            </a:r>
            <a:r>
              <a:rPr sz="1400" dirty="0">
                <a:latin typeface="Times New Roman"/>
                <a:cs typeface="Times New Roman"/>
              </a:rPr>
              <a:t>RS=0,</a:t>
            </a:r>
            <a:r>
              <a:rPr sz="1400" spc="-25" dirty="0">
                <a:latin typeface="Times New Roman"/>
                <a:cs typeface="Times New Roman"/>
              </a:rPr>
              <a:t> </a:t>
            </a:r>
            <a:r>
              <a:rPr sz="1400" dirty="0">
                <a:latin typeface="Times New Roman"/>
                <a:cs typeface="Times New Roman"/>
              </a:rPr>
              <a:t>the</a:t>
            </a:r>
            <a:r>
              <a:rPr sz="1400" spc="-25" dirty="0">
                <a:latin typeface="Times New Roman"/>
                <a:cs typeface="Times New Roman"/>
              </a:rPr>
              <a:t> </a:t>
            </a:r>
            <a:r>
              <a:rPr sz="1400" dirty="0">
                <a:latin typeface="Times New Roman"/>
                <a:cs typeface="Times New Roman"/>
              </a:rPr>
              <a:t>instruction</a:t>
            </a:r>
            <a:r>
              <a:rPr sz="1400" spc="-50" dirty="0">
                <a:latin typeface="Times New Roman"/>
                <a:cs typeface="Times New Roman"/>
              </a:rPr>
              <a:t> </a:t>
            </a:r>
            <a:r>
              <a:rPr sz="1400" dirty="0">
                <a:latin typeface="Times New Roman"/>
                <a:cs typeface="Times New Roman"/>
              </a:rPr>
              <a:t>command</a:t>
            </a:r>
            <a:r>
              <a:rPr sz="1400" spc="10" dirty="0">
                <a:latin typeface="Times New Roman"/>
                <a:cs typeface="Times New Roman"/>
              </a:rPr>
              <a:t> </a:t>
            </a:r>
            <a:r>
              <a:rPr sz="1400" dirty="0">
                <a:latin typeface="Times New Roman"/>
                <a:cs typeface="Times New Roman"/>
              </a:rPr>
              <a:t>code</a:t>
            </a:r>
            <a:r>
              <a:rPr sz="1400" spc="-20" dirty="0">
                <a:latin typeface="Times New Roman"/>
                <a:cs typeface="Times New Roman"/>
              </a:rPr>
              <a:t> </a:t>
            </a:r>
            <a:r>
              <a:rPr sz="1400" dirty="0">
                <a:latin typeface="Times New Roman"/>
                <a:cs typeface="Times New Roman"/>
              </a:rPr>
              <a:t>register</a:t>
            </a:r>
            <a:r>
              <a:rPr sz="1400" spc="-45" dirty="0">
                <a:latin typeface="Times New Roman"/>
                <a:cs typeface="Times New Roman"/>
              </a:rPr>
              <a:t> </a:t>
            </a:r>
            <a:r>
              <a:rPr sz="1400" dirty="0">
                <a:latin typeface="Times New Roman"/>
                <a:cs typeface="Times New Roman"/>
              </a:rPr>
              <a:t>is</a:t>
            </a:r>
            <a:r>
              <a:rPr sz="1400" spc="-25" dirty="0">
                <a:latin typeface="Times New Roman"/>
                <a:cs typeface="Times New Roman"/>
              </a:rPr>
              <a:t> </a:t>
            </a:r>
            <a:r>
              <a:rPr sz="1400" dirty="0">
                <a:latin typeface="Times New Roman"/>
                <a:cs typeface="Times New Roman"/>
              </a:rPr>
              <a:t>selected,</a:t>
            </a:r>
            <a:r>
              <a:rPr sz="1400" spc="-25" dirty="0">
                <a:latin typeface="Times New Roman"/>
                <a:cs typeface="Times New Roman"/>
              </a:rPr>
              <a:t> </a:t>
            </a:r>
            <a:r>
              <a:rPr sz="1400" dirty="0">
                <a:latin typeface="Times New Roman"/>
                <a:cs typeface="Times New Roman"/>
              </a:rPr>
              <a:t>allowing</a:t>
            </a:r>
            <a:r>
              <a:rPr sz="1400" spc="-55"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dirty="0">
                <a:latin typeface="Times New Roman"/>
                <a:cs typeface="Times New Roman"/>
              </a:rPr>
              <a:t>user</a:t>
            </a:r>
            <a:r>
              <a:rPr sz="1400" spc="-20" dirty="0">
                <a:latin typeface="Times New Roman"/>
                <a:cs typeface="Times New Roman"/>
              </a:rPr>
              <a:t> </a:t>
            </a:r>
            <a:r>
              <a:rPr sz="1400" dirty="0">
                <a:latin typeface="Times New Roman"/>
                <a:cs typeface="Times New Roman"/>
              </a:rPr>
              <a:t>to</a:t>
            </a:r>
            <a:r>
              <a:rPr sz="1400" spc="-25" dirty="0">
                <a:latin typeface="Times New Roman"/>
                <a:cs typeface="Times New Roman"/>
              </a:rPr>
              <a:t> </a:t>
            </a:r>
            <a:r>
              <a:rPr sz="1400" dirty="0">
                <a:latin typeface="Times New Roman"/>
                <a:cs typeface="Times New Roman"/>
              </a:rPr>
              <a:t>send</a:t>
            </a:r>
            <a:r>
              <a:rPr sz="1400" spc="-20" dirty="0">
                <a:latin typeface="Times New Roman"/>
                <a:cs typeface="Times New Roman"/>
              </a:rPr>
              <a:t> </a:t>
            </a:r>
            <a:r>
              <a:rPr sz="1400" spc="-50" dirty="0">
                <a:latin typeface="Times New Roman"/>
                <a:cs typeface="Times New Roman"/>
              </a:rPr>
              <a:t>a </a:t>
            </a:r>
            <a:r>
              <a:rPr sz="1400" dirty="0">
                <a:latin typeface="Times New Roman"/>
                <a:cs typeface="Times New Roman"/>
              </a:rPr>
              <a:t>command</a:t>
            </a:r>
            <a:r>
              <a:rPr sz="1400" spc="5" dirty="0">
                <a:latin typeface="Times New Roman"/>
                <a:cs typeface="Times New Roman"/>
              </a:rPr>
              <a:t> </a:t>
            </a:r>
            <a:r>
              <a:rPr sz="1400" dirty="0">
                <a:latin typeface="Times New Roman"/>
                <a:cs typeface="Times New Roman"/>
              </a:rPr>
              <a:t>such</a:t>
            </a:r>
            <a:r>
              <a:rPr sz="1400" spc="-35" dirty="0">
                <a:latin typeface="Times New Roman"/>
                <a:cs typeface="Times New Roman"/>
              </a:rPr>
              <a:t> </a:t>
            </a:r>
            <a:r>
              <a:rPr sz="1400" dirty="0">
                <a:latin typeface="Times New Roman"/>
                <a:cs typeface="Times New Roman"/>
              </a:rPr>
              <a:t>as</a:t>
            </a:r>
            <a:r>
              <a:rPr sz="1400" spc="-5" dirty="0">
                <a:latin typeface="Times New Roman"/>
                <a:cs typeface="Times New Roman"/>
              </a:rPr>
              <a:t> </a:t>
            </a:r>
            <a:r>
              <a:rPr sz="1400" dirty="0">
                <a:latin typeface="Times New Roman"/>
                <a:cs typeface="Times New Roman"/>
              </a:rPr>
              <a:t>clear</a:t>
            </a:r>
            <a:r>
              <a:rPr sz="1400" spc="-10" dirty="0">
                <a:latin typeface="Times New Roman"/>
                <a:cs typeface="Times New Roman"/>
              </a:rPr>
              <a:t> display,</a:t>
            </a:r>
            <a:r>
              <a:rPr sz="1400" spc="-30" dirty="0">
                <a:latin typeface="Times New Roman"/>
                <a:cs typeface="Times New Roman"/>
              </a:rPr>
              <a:t> </a:t>
            </a:r>
            <a:r>
              <a:rPr sz="1400" dirty="0">
                <a:latin typeface="Times New Roman"/>
                <a:cs typeface="Times New Roman"/>
              </a:rPr>
              <a:t>cursor</a:t>
            </a:r>
            <a:r>
              <a:rPr sz="1400" spc="-40" dirty="0">
                <a:latin typeface="Times New Roman"/>
                <a:cs typeface="Times New Roman"/>
              </a:rPr>
              <a:t> </a:t>
            </a:r>
            <a:r>
              <a:rPr sz="1400" dirty="0">
                <a:latin typeface="Times New Roman"/>
                <a:cs typeface="Times New Roman"/>
              </a:rPr>
              <a:t>at</a:t>
            </a:r>
            <a:r>
              <a:rPr sz="1400" spc="-30" dirty="0">
                <a:latin typeface="Times New Roman"/>
                <a:cs typeface="Times New Roman"/>
              </a:rPr>
              <a:t> </a:t>
            </a:r>
            <a:r>
              <a:rPr sz="1400" dirty="0">
                <a:latin typeface="Times New Roman"/>
                <a:cs typeface="Times New Roman"/>
              </a:rPr>
              <a:t>home,</a:t>
            </a:r>
            <a:r>
              <a:rPr sz="1400" spc="-5" dirty="0">
                <a:latin typeface="Times New Roman"/>
                <a:cs typeface="Times New Roman"/>
              </a:rPr>
              <a:t> </a:t>
            </a:r>
            <a:r>
              <a:rPr sz="1400" dirty="0">
                <a:latin typeface="Times New Roman"/>
                <a:cs typeface="Times New Roman"/>
              </a:rPr>
              <a:t>etc.</a:t>
            </a:r>
            <a:r>
              <a:rPr sz="1400" spc="20" dirty="0">
                <a:latin typeface="Times New Roman"/>
                <a:cs typeface="Times New Roman"/>
              </a:rPr>
              <a:t> </a:t>
            </a:r>
            <a:r>
              <a:rPr sz="1400" dirty="0">
                <a:latin typeface="Times New Roman"/>
                <a:cs typeface="Times New Roman"/>
              </a:rPr>
              <a:t>If</a:t>
            </a:r>
            <a:r>
              <a:rPr sz="1400" spc="-25" dirty="0">
                <a:latin typeface="Times New Roman"/>
                <a:cs typeface="Times New Roman"/>
              </a:rPr>
              <a:t> </a:t>
            </a:r>
            <a:r>
              <a:rPr sz="1400" dirty="0">
                <a:latin typeface="Times New Roman"/>
                <a:cs typeface="Times New Roman"/>
              </a:rPr>
              <a:t>RS=1,</a:t>
            </a:r>
            <a:r>
              <a:rPr sz="1400" spc="-30" dirty="0">
                <a:latin typeface="Times New Roman"/>
                <a:cs typeface="Times New Roman"/>
              </a:rPr>
              <a:t> </a:t>
            </a:r>
            <a:r>
              <a:rPr sz="1400" dirty="0">
                <a:latin typeface="Times New Roman"/>
                <a:cs typeface="Times New Roman"/>
              </a:rPr>
              <a:t>the</a:t>
            </a:r>
            <a:r>
              <a:rPr sz="1400" spc="-30" dirty="0">
                <a:latin typeface="Times New Roman"/>
                <a:cs typeface="Times New Roman"/>
              </a:rPr>
              <a:t> </a:t>
            </a:r>
            <a:r>
              <a:rPr sz="1400" dirty="0">
                <a:latin typeface="Times New Roman"/>
                <a:cs typeface="Times New Roman"/>
              </a:rPr>
              <a:t>data</a:t>
            </a:r>
            <a:r>
              <a:rPr sz="1400" spc="-25" dirty="0">
                <a:latin typeface="Times New Roman"/>
                <a:cs typeface="Times New Roman"/>
              </a:rPr>
              <a:t> </a:t>
            </a:r>
            <a:r>
              <a:rPr sz="1400" dirty="0">
                <a:latin typeface="Times New Roman"/>
                <a:cs typeface="Times New Roman"/>
              </a:rPr>
              <a:t>register</a:t>
            </a:r>
            <a:r>
              <a:rPr sz="1400" spc="-50" dirty="0">
                <a:latin typeface="Times New Roman"/>
                <a:cs typeface="Times New Roman"/>
              </a:rPr>
              <a:t> </a:t>
            </a:r>
            <a:r>
              <a:rPr sz="1400" dirty="0">
                <a:latin typeface="Times New Roman"/>
                <a:cs typeface="Times New Roman"/>
              </a:rPr>
              <a:t>is</a:t>
            </a:r>
            <a:r>
              <a:rPr sz="1400" spc="-25" dirty="0">
                <a:latin typeface="Times New Roman"/>
                <a:cs typeface="Times New Roman"/>
              </a:rPr>
              <a:t> </a:t>
            </a:r>
            <a:r>
              <a:rPr sz="1400" spc="-10" dirty="0">
                <a:latin typeface="Times New Roman"/>
                <a:cs typeface="Times New Roman"/>
              </a:rPr>
              <a:t>selected, </a:t>
            </a:r>
            <a:r>
              <a:rPr sz="1400" dirty="0">
                <a:latin typeface="Times New Roman"/>
                <a:cs typeface="Times New Roman"/>
              </a:rPr>
              <a:t>allowing</a:t>
            </a:r>
            <a:r>
              <a:rPr sz="1400" spc="-55"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dirty="0">
                <a:latin typeface="Times New Roman"/>
                <a:cs typeface="Times New Roman"/>
              </a:rPr>
              <a:t>user</a:t>
            </a:r>
            <a:r>
              <a:rPr sz="1400" spc="-20" dirty="0">
                <a:latin typeface="Times New Roman"/>
                <a:cs typeface="Times New Roman"/>
              </a:rPr>
              <a:t> </a:t>
            </a:r>
            <a:r>
              <a:rPr sz="1400" dirty="0">
                <a:latin typeface="Times New Roman"/>
                <a:cs typeface="Times New Roman"/>
              </a:rPr>
              <a:t>to</a:t>
            </a:r>
            <a:r>
              <a:rPr sz="1400" spc="-20" dirty="0">
                <a:latin typeface="Times New Roman"/>
                <a:cs typeface="Times New Roman"/>
              </a:rPr>
              <a:t> </a:t>
            </a:r>
            <a:r>
              <a:rPr sz="1400" dirty="0">
                <a:latin typeface="Times New Roman"/>
                <a:cs typeface="Times New Roman"/>
              </a:rPr>
              <a:t>send</a:t>
            </a:r>
            <a:r>
              <a:rPr sz="1400" spc="-20" dirty="0">
                <a:latin typeface="Times New Roman"/>
                <a:cs typeface="Times New Roman"/>
              </a:rPr>
              <a:t> </a:t>
            </a:r>
            <a:r>
              <a:rPr sz="1400" dirty="0">
                <a:latin typeface="Times New Roman"/>
                <a:cs typeface="Times New Roman"/>
              </a:rPr>
              <a:t>data</a:t>
            </a:r>
            <a:r>
              <a:rPr sz="1400" spc="-25" dirty="0">
                <a:latin typeface="Times New Roman"/>
                <a:cs typeface="Times New Roman"/>
              </a:rPr>
              <a:t> </a:t>
            </a:r>
            <a:r>
              <a:rPr sz="1400" dirty="0">
                <a:latin typeface="Times New Roman"/>
                <a:cs typeface="Times New Roman"/>
              </a:rPr>
              <a:t>to</a:t>
            </a:r>
            <a:r>
              <a:rPr sz="1400" spc="-20" dirty="0">
                <a:latin typeface="Times New Roman"/>
                <a:cs typeface="Times New Roman"/>
              </a:rPr>
              <a:t> </a:t>
            </a:r>
            <a:r>
              <a:rPr sz="1400" dirty="0">
                <a:latin typeface="Times New Roman"/>
                <a:cs typeface="Times New Roman"/>
              </a:rPr>
              <a:t>be</a:t>
            </a:r>
            <a:r>
              <a:rPr sz="1400" spc="-20" dirty="0">
                <a:latin typeface="Times New Roman"/>
                <a:cs typeface="Times New Roman"/>
              </a:rPr>
              <a:t> </a:t>
            </a:r>
            <a:r>
              <a:rPr sz="1400" dirty="0">
                <a:latin typeface="Times New Roman"/>
                <a:cs typeface="Times New Roman"/>
              </a:rPr>
              <a:t>displayed</a:t>
            </a:r>
            <a:r>
              <a:rPr sz="1400" spc="-30" dirty="0">
                <a:latin typeface="Times New Roman"/>
                <a:cs typeface="Times New Roman"/>
              </a:rPr>
              <a:t> </a:t>
            </a:r>
            <a:r>
              <a:rPr sz="1400" dirty="0">
                <a:latin typeface="Times New Roman"/>
                <a:cs typeface="Times New Roman"/>
              </a:rPr>
              <a:t>on</a:t>
            </a:r>
            <a:r>
              <a:rPr sz="1400" spc="-25" dirty="0">
                <a:latin typeface="Times New Roman"/>
                <a:cs typeface="Times New Roman"/>
              </a:rPr>
              <a:t> </a:t>
            </a:r>
            <a:r>
              <a:rPr sz="1400" dirty="0">
                <a:latin typeface="Times New Roman"/>
                <a:cs typeface="Times New Roman"/>
              </a:rPr>
              <a:t>the</a:t>
            </a:r>
            <a:r>
              <a:rPr sz="1400" spc="-20" dirty="0">
                <a:latin typeface="Times New Roman"/>
                <a:cs typeface="Times New Roman"/>
              </a:rPr>
              <a:t> LCD.</a:t>
            </a:r>
            <a:endParaRPr sz="1400" dirty="0">
              <a:latin typeface="Times New Roman"/>
              <a:cs typeface="Times New Roman"/>
            </a:endParaRPr>
          </a:p>
          <a:p>
            <a:pPr marL="504825" indent="-285750">
              <a:lnSpc>
                <a:spcPct val="100000"/>
              </a:lnSpc>
              <a:buFont typeface="Arial" panose="020B0604020202020204" pitchFamily="34" charset="0"/>
              <a:buChar char="•"/>
            </a:pPr>
            <a:r>
              <a:rPr sz="1400" b="1" dirty="0">
                <a:latin typeface="Times New Roman"/>
                <a:cs typeface="Times New Roman"/>
              </a:rPr>
              <a:t>D0</a:t>
            </a:r>
            <a:r>
              <a:rPr sz="1400" b="1" spc="-10" dirty="0">
                <a:latin typeface="Times New Roman"/>
                <a:cs typeface="Times New Roman"/>
              </a:rPr>
              <a:t> </a:t>
            </a:r>
            <a:r>
              <a:rPr sz="1400" b="1" dirty="0">
                <a:latin typeface="Times New Roman"/>
                <a:cs typeface="Times New Roman"/>
              </a:rPr>
              <a:t>–</a:t>
            </a:r>
            <a:r>
              <a:rPr sz="1400" b="1" spc="-10" dirty="0">
                <a:latin typeface="Times New Roman"/>
                <a:cs typeface="Times New Roman"/>
              </a:rPr>
              <a:t> </a:t>
            </a:r>
            <a:r>
              <a:rPr sz="1400" b="1" spc="-25" dirty="0">
                <a:latin typeface="Times New Roman"/>
                <a:cs typeface="Times New Roman"/>
              </a:rPr>
              <a:t>D7:</a:t>
            </a:r>
            <a:endParaRPr sz="1400" dirty="0">
              <a:latin typeface="Times New Roman"/>
              <a:cs typeface="Times New Roman"/>
            </a:endParaRPr>
          </a:p>
          <a:p>
            <a:pPr marL="219075" marR="5080">
              <a:lnSpc>
                <a:spcPct val="100000"/>
              </a:lnSpc>
            </a:pPr>
            <a:r>
              <a:rPr lang="en-US" sz="1400" dirty="0">
                <a:latin typeface="Times New Roman"/>
                <a:cs typeface="Times New Roman"/>
              </a:rPr>
              <a:t>	</a:t>
            </a:r>
            <a:r>
              <a:rPr sz="1400" dirty="0">
                <a:latin typeface="Times New Roman"/>
                <a:cs typeface="Times New Roman"/>
              </a:rPr>
              <a:t>RS =</a:t>
            </a:r>
            <a:r>
              <a:rPr sz="1400" spc="-10" dirty="0">
                <a:latin typeface="Times New Roman"/>
                <a:cs typeface="Times New Roman"/>
              </a:rPr>
              <a:t> </a:t>
            </a:r>
            <a:r>
              <a:rPr sz="1400" dirty="0">
                <a:latin typeface="Times New Roman"/>
                <a:cs typeface="Times New Roman"/>
              </a:rPr>
              <a:t>0</a:t>
            </a:r>
            <a:r>
              <a:rPr sz="1400" spc="-15" dirty="0">
                <a:latin typeface="Times New Roman"/>
                <a:cs typeface="Times New Roman"/>
              </a:rPr>
              <a:t> </a:t>
            </a:r>
            <a:r>
              <a:rPr sz="1400" dirty="0">
                <a:latin typeface="Times New Roman"/>
                <a:cs typeface="Times New Roman"/>
              </a:rPr>
              <a:t>to</a:t>
            </a:r>
            <a:r>
              <a:rPr sz="1400" spc="-15" dirty="0">
                <a:latin typeface="Times New Roman"/>
                <a:cs typeface="Times New Roman"/>
              </a:rPr>
              <a:t> </a:t>
            </a:r>
            <a:r>
              <a:rPr sz="1400" dirty="0">
                <a:latin typeface="Times New Roman"/>
                <a:cs typeface="Times New Roman"/>
              </a:rPr>
              <a:t>check</a:t>
            </a:r>
            <a:r>
              <a:rPr sz="1400" spc="-10" dirty="0">
                <a:latin typeface="Times New Roman"/>
                <a:cs typeface="Times New Roman"/>
              </a:rPr>
              <a:t> </a:t>
            </a:r>
            <a:r>
              <a:rPr sz="1400" dirty="0">
                <a:latin typeface="Times New Roman"/>
                <a:cs typeface="Times New Roman"/>
              </a:rPr>
              <a:t>the</a:t>
            </a:r>
            <a:r>
              <a:rPr sz="1400" spc="-15" dirty="0">
                <a:latin typeface="Times New Roman"/>
                <a:cs typeface="Times New Roman"/>
              </a:rPr>
              <a:t> </a:t>
            </a:r>
            <a:r>
              <a:rPr sz="1400" dirty="0">
                <a:latin typeface="Times New Roman"/>
                <a:cs typeface="Times New Roman"/>
              </a:rPr>
              <a:t>busy</a:t>
            </a:r>
            <a:r>
              <a:rPr sz="1400" spc="-20" dirty="0">
                <a:latin typeface="Times New Roman"/>
                <a:cs typeface="Times New Roman"/>
              </a:rPr>
              <a:t> </a:t>
            </a:r>
            <a:r>
              <a:rPr sz="1400" dirty="0">
                <a:latin typeface="Times New Roman"/>
                <a:cs typeface="Times New Roman"/>
              </a:rPr>
              <a:t>flag</a:t>
            </a:r>
            <a:r>
              <a:rPr sz="1400" spc="-20" dirty="0">
                <a:latin typeface="Times New Roman"/>
                <a:cs typeface="Times New Roman"/>
              </a:rPr>
              <a:t> </a:t>
            </a:r>
            <a:r>
              <a:rPr sz="1400" dirty="0">
                <a:latin typeface="Times New Roman"/>
                <a:cs typeface="Times New Roman"/>
              </a:rPr>
              <a:t>bit</a:t>
            </a:r>
            <a:r>
              <a:rPr sz="1400" spc="-20" dirty="0">
                <a:latin typeface="Times New Roman"/>
                <a:cs typeface="Times New Roman"/>
              </a:rPr>
              <a:t> </a:t>
            </a:r>
            <a:r>
              <a:rPr sz="1400" dirty="0">
                <a:latin typeface="Times New Roman"/>
                <a:cs typeface="Times New Roman"/>
              </a:rPr>
              <a:t>to</a:t>
            </a:r>
            <a:r>
              <a:rPr sz="1400" spc="-15" dirty="0">
                <a:latin typeface="Times New Roman"/>
                <a:cs typeface="Times New Roman"/>
              </a:rPr>
              <a:t> </a:t>
            </a:r>
            <a:r>
              <a:rPr sz="1400" dirty="0">
                <a:latin typeface="Times New Roman"/>
                <a:cs typeface="Times New Roman"/>
              </a:rPr>
              <a:t>see if</a:t>
            </a:r>
            <a:r>
              <a:rPr sz="1400" spc="-15" dirty="0">
                <a:latin typeface="Times New Roman"/>
                <a:cs typeface="Times New Roman"/>
              </a:rPr>
              <a:t> </a:t>
            </a:r>
            <a:r>
              <a:rPr sz="1400" dirty="0">
                <a:latin typeface="Times New Roman"/>
                <a:cs typeface="Times New Roman"/>
              </a:rPr>
              <a:t>the</a:t>
            </a:r>
            <a:r>
              <a:rPr sz="1400" spc="-15" dirty="0">
                <a:latin typeface="Times New Roman"/>
                <a:cs typeface="Times New Roman"/>
              </a:rPr>
              <a:t> </a:t>
            </a:r>
            <a:r>
              <a:rPr sz="1400" dirty="0">
                <a:latin typeface="Times New Roman"/>
                <a:cs typeface="Times New Roman"/>
              </a:rPr>
              <a:t>LCD is</a:t>
            </a:r>
            <a:r>
              <a:rPr sz="1400" spc="-15" dirty="0">
                <a:latin typeface="Times New Roman"/>
                <a:cs typeface="Times New Roman"/>
              </a:rPr>
              <a:t> </a:t>
            </a:r>
            <a:r>
              <a:rPr sz="1400" dirty="0">
                <a:latin typeface="Times New Roman"/>
                <a:cs typeface="Times New Roman"/>
              </a:rPr>
              <a:t>ready</a:t>
            </a:r>
            <a:r>
              <a:rPr sz="1400" spc="-15" dirty="0">
                <a:latin typeface="Times New Roman"/>
                <a:cs typeface="Times New Roman"/>
              </a:rPr>
              <a:t> </a:t>
            </a:r>
            <a:r>
              <a:rPr sz="1400" dirty="0">
                <a:latin typeface="Times New Roman"/>
                <a:cs typeface="Times New Roman"/>
              </a:rPr>
              <a:t>to</a:t>
            </a:r>
            <a:r>
              <a:rPr sz="1400" spc="-25" dirty="0">
                <a:latin typeface="Times New Roman"/>
                <a:cs typeface="Times New Roman"/>
              </a:rPr>
              <a:t> </a:t>
            </a:r>
            <a:r>
              <a:rPr sz="1400" dirty="0">
                <a:latin typeface="Times New Roman"/>
                <a:cs typeface="Times New Roman"/>
              </a:rPr>
              <a:t>receive</a:t>
            </a:r>
            <a:r>
              <a:rPr sz="1400" spc="-10" dirty="0">
                <a:latin typeface="Times New Roman"/>
                <a:cs typeface="Times New Roman"/>
              </a:rPr>
              <a:t> information.</a:t>
            </a:r>
            <a:r>
              <a:rPr sz="1400" spc="-65" dirty="0">
                <a:latin typeface="Times New Roman"/>
                <a:cs typeface="Times New Roman"/>
              </a:rPr>
              <a:t> </a:t>
            </a:r>
            <a:r>
              <a:rPr sz="1400" dirty="0">
                <a:latin typeface="Times New Roman"/>
                <a:cs typeface="Times New Roman"/>
              </a:rPr>
              <a:t>The </a:t>
            </a:r>
            <a:r>
              <a:rPr sz="1400" spc="-20" dirty="0">
                <a:latin typeface="Times New Roman"/>
                <a:cs typeface="Times New Roman"/>
              </a:rPr>
              <a:t>busy </a:t>
            </a:r>
            <a:r>
              <a:rPr sz="1400" dirty="0">
                <a:latin typeface="Times New Roman"/>
                <a:cs typeface="Times New Roman"/>
              </a:rPr>
              <a:t>flag</a:t>
            </a:r>
            <a:r>
              <a:rPr sz="1400" spc="-30" dirty="0">
                <a:latin typeface="Times New Roman"/>
                <a:cs typeface="Times New Roman"/>
              </a:rPr>
              <a:t> </a:t>
            </a:r>
            <a:r>
              <a:rPr sz="1400" dirty="0">
                <a:latin typeface="Times New Roman"/>
                <a:cs typeface="Times New Roman"/>
              </a:rPr>
              <a:t>is D7 and</a:t>
            </a:r>
            <a:r>
              <a:rPr sz="1400" spc="-25" dirty="0">
                <a:latin typeface="Times New Roman"/>
                <a:cs typeface="Times New Roman"/>
              </a:rPr>
              <a:t> </a:t>
            </a:r>
            <a:r>
              <a:rPr sz="1400" dirty="0">
                <a:latin typeface="Times New Roman"/>
                <a:cs typeface="Times New Roman"/>
              </a:rPr>
              <a:t>can be</a:t>
            </a:r>
            <a:r>
              <a:rPr sz="1400" spc="-5" dirty="0">
                <a:latin typeface="Times New Roman"/>
                <a:cs typeface="Times New Roman"/>
              </a:rPr>
              <a:t> </a:t>
            </a:r>
            <a:r>
              <a:rPr sz="1400" dirty="0">
                <a:latin typeface="Times New Roman"/>
                <a:cs typeface="Times New Roman"/>
              </a:rPr>
              <a:t>read</a:t>
            </a:r>
            <a:r>
              <a:rPr sz="1400" spc="-10" dirty="0">
                <a:latin typeface="Times New Roman"/>
                <a:cs typeface="Times New Roman"/>
              </a:rPr>
              <a:t> </a:t>
            </a:r>
            <a:r>
              <a:rPr sz="1400" dirty="0">
                <a:latin typeface="Times New Roman"/>
                <a:cs typeface="Times New Roman"/>
              </a:rPr>
              <a:t>when</a:t>
            </a:r>
            <a:r>
              <a:rPr sz="1400" spc="-15" dirty="0">
                <a:latin typeface="Times New Roman"/>
                <a:cs typeface="Times New Roman"/>
              </a:rPr>
              <a:t> </a:t>
            </a:r>
            <a:r>
              <a:rPr sz="1400" dirty="0">
                <a:latin typeface="Times New Roman"/>
                <a:cs typeface="Times New Roman"/>
              </a:rPr>
              <a:t>R/W=1 and</a:t>
            </a:r>
            <a:r>
              <a:rPr sz="1400" spc="-15" dirty="0">
                <a:latin typeface="Times New Roman"/>
                <a:cs typeface="Times New Roman"/>
              </a:rPr>
              <a:t> </a:t>
            </a:r>
            <a:r>
              <a:rPr sz="1400" dirty="0">
                <a:latin typeface="Times New Roman"/>
                <a:cs typeface="Times New Roman"/>
              </a:rPr>
              <a:t>RS=0,</a:t>
            </a:r>
            <a:r>
              <a:rPr sz="1400" spc="-25" dirty="0">
                <a:latin typeface="Times New Roman"/>
                <a:cs typeface="Times New Roman"/>
              </a:rPr>
              <a:t> </a:t>
            </a:r>
            <a:r>
              <a:rPr sz="1400" dirty="0">
                <a:latin typeface="Times New Roman"/>
                <a:cs typeface="Times New Roman"/>
              </a:rPr>
              <a:t>as follows:</a:t>
            </a:r>
            <a:r>
              <a:rPr sz="1400" spc="-35" dirty="0">
                <a:latin typeface="Times New Roman"/>
                <a:cs typeface="Times New Roman"/>
              </a:rPr>
              <a:t> </a:t>
            </a:r>
            <a:r>
              <a:rPr sz="1400" dirty="0">
                <a:latin typeface="Times New Roman"/>
                <a:cs typeface="Times New Roman"/>
              </a:rPr>
              <a:t>if</a:t>
            </a:r>
            <a:r>
              <a:rPr sz="1400" spc="-20" dirty="0">
                <a:latin typeface="Times New Roman"/>
                <a:cs typeface="Times New Roman"/>
              </a:rPr>
              <a:t> </a:t>
            </a:r>
            <a:r>
              <a:rPr sz="1400" dirty="0">
                <a:latin typeface="Times New Roman"/>
                <a:cs typeface="Times New Roman"/>
              </a:rPr>
              <a:t>R/W</a:t>
            </a:r>
            <a:r>
              <a:rPr sz="1400" spc="-40" dirty="0">
                <a:latin typeface="Times New Roman"/>
                <a:cs typeface="Times New Roman"/>
              </a:rPr>
              <a:t> </a:t>
            </a:r>
            <a:r>
              <a:rPr sz="1400" dirty="0">
                <a:latin typeface="Times New Roman"/>
                <a:cs typeface="Times New Roman"/>
              </a:rPr>
              <a:t>=</a:t>
            </a:r>
            <a:r>
              <a:rPr sz="1400" spc="-20" dirty="0">
                <a:latin typeface="Times New Roman"/>
                <a:cs typeface="Times New Roman"/>
              </a:rPr>
              <a:t> </a:t>
            </a:r>
            <a:r>
              <a:rPr sz="1400" dirty="0">
                <a:latin typeface="Times New Roman"/>
                <a:cs typeface="Times New Roman"/>
              </a:rPr>
              <a:t>1,</a:t>
            </a:r>
            <a:r>
              <a:rPr sz="1400" spc="-10" dirty="0">
                <a:latin typeface="Times New Roman"/>
                <a:cs typeface="Times New Roman"/>
              </a:rPr>
              <a:t> </a:t>
            </a:r>
            <a:r>
              <a:rPr sz="1400" dirty="0">
                <a:latin typeface="Times New Roman"/>
                <a:cs typeface="Times New Roman"/>
              </a:rPr>
              <a:t>RS =</a:t>
            </a:r>
            <a:r>
              <a:rPr sz="1400" spc="-15" dirty="0">
                <a:latin typeface="Times New Roman"/>
                <a:cs typeface="Times New Roman"/>
              </a:rPr>
              <a:t> </a:t>
            </a:r>
            <a:r>
              <a:rPr sz="1400" dirty="0">
                <a:latin typeface="Times New Roman"/>
                <a:cs typeface="Times New Roman"/>
              </a:rPr>
              <a:t>0.</a:t>
            </a:r>
            <a:r>
              <a:rPr sz="1400" spc="-50" dirty="0">
                <a:latin typeface="Times New Roman"/>
                <a:cs typeface="Times New Roman"/>
              </a:rPr>
              <a:t> </a:t>
            </a:r>
            <a:r>
              <a:rPr sz="1400" spc="-20" dirty="0">
                <a:latin typeface="Times New Roman"/>
                <a:cs typeface="Times New Roman"/>
              </a:rPr>
              <a:t>When </a:t>
            </a:r>
            <a:r>
              <a:rPr sz="1400" dirty="0">
                <a:latin typeface="Times New Roman"/>
                <a:cs typeface="Times New Roman"/>
              </a:rPr>
              <a:t>D7=</a:t>
            </a:r>
            <a:r>
              <a:rPr sz="1400" spc="-20" dirty="0">
                <a:latin typeface="Times New Roman"/>
                <a:cs typeface="Times New Roman"/>
              </a:rPr>
              <a:t> </a:t>
            </a:r>
            <a:r>
              <a:rPr sz="1400" dirty="0">
                <a:latin typeface="Times New Roman"/>
                <a:cs typeface="Times New Roman"/>
              </a:rPr>
              <a:t>1 (busy</a:t>
            </a:r>
            <a:r>
              <a:rPr sz="1400" spc="-25" dirty="0">
                <a:latin typeface="Times New Roman"/>
                <a:cs typeface="Times New Roman"/>
              </a:rPr>
              <a:t> </a:t>
            </a:r>
            <a:r>
              <a:rPr sz="1400" dirty="0">
                <a:latin typeface="Times New Roman"/>
                <a:cs typeface="Times New Roman"/>
              </a:rPr>
              <a:t>flag</a:t>
            </a:r>
            <a:r>
              <a:rPr sz="1400" spc="-20" dirty="0">
                <a:latin typeface="Times New Roman"/>
                <a:cs typeface="Times New Roman"/>
              </a:rPr>
              <a:t> </a:t>
            </a:r>
            <a:r>
              <a:rPr sz="1400" dirty="0">
                <a:latin typeface="Times New Roman"/>
                <a:cs typeface="Times New Roman"/>
              </a:rPr>
              <a:t>=</a:t>
            </a:r>
            <a:r>
              <a:rPr sz="1400" spc="-5" dirty="0">
                <a:latin typeface="Times New Roman"/>
                <a:cs typeface="Times New Roman"/>
              </a:rPr>
              <a:t> </a:t>
            </a:r>
            <a:r>
              <a:rPr sz="1400" dirty="0">
                <a:latin typeface="Times New Roman"/>
                <a:cs typeface="Times New Roman"/>
              </a:rPr>
              <a:t>1),</a:t>
            </a:r>
            <a:r>
              <a:rPr sz="1400" spc="-20" dirty="0">
                <a:latin typeface="Times New Roman"/>
                <a:cs typeface="Times New Roman"/>
              </a:rPr>
              <a:t> </a:t>
            </a:r>
            <a:r>
              <a:rPr sz="1400" dirty="0">
                <a:latin typeface="Times New Roman"/>
                <a:cs typeface="Times New Roman"/>
              </a:rPr>
              <a:t>the</a:t>
            </a:r>
            <a:r>
              <a:rPr sz="1400" spc="-20" dirty="0">
                <a:latin typeface="Times New Roman"/>
                <a:cs typeface="Times New Roman"/>
              </a:rPr>
              <a:t> </a:t>
            </a:r>
            <a:r>
              <a:rPr sz="1400" dirty="0">
                <a:latin typeface="Times New Roman"/>
                <a:cs typeface="Times New Roman"/>
              </a:rPr>
              <a:t>LCD</a:t>
            </a:r>
            <a:r>
              <a:rPr sz="1400" spc="-5" dirty="0">
                <a:latin typeface="Times New Roman"/>
                <a:cs typeface="Times New Roman"/>
              </a:rPr>
              <a:t> </a:t>
            </a:r>
            <a:r>
              <a:rPr sz="1400" dirty="0">
                <a:latin typeface="Times New Roman"/>
                <a:cs typeface="Times New Roman"/>
              </a:rPr>
              <a:t>is busy</a:t>
            </a:r>
            <a:r>
              <a:rPr sz="1400" spc="-25" dirty="0">
                <a:latin typeface="Times New Roman"/>
                <a:cs typeface="Times New Roman"/>
              </a:rPr>
              <a:t> </a:t>
            </a:r>
            <a:r>
              <a:rPr sz="1400" dirty="0">
                <a:latin typeface="Times New Roman"/>
                <a:cs typeface="Times New Roman"/>
              </a:rPr>
              <a:t>taking</a:t>
            </a:r>
            <a:r>
              <a:rPr sz="1400" spc="-50" dirty="0">
                <a:latin typeface="Times New Roman"/>
                <a:cs typeface="Times New Roman"/>
              </a:rPr>
              <a:t> </a:t>
            </a:r>
            <a:r>
              <a:rPr sz="1400" dirty="0">
                <a:latin typeface="Times New Roman"/>
                <a:cs typeface="Times New Roman"/>
              </a:rPr>
              <a:t>care of</a:t>
            </a:r>
            <a:r>
              <a:rPr sz="1400" spc="-20" dirty="0">
                <a:latin typeface="Times New Roman"/>
                <a:cs typeface="Times New Roman"/>
              </a:rPr>
              <a:t> </a:t>
            </a:r>
            <a:r>
              <a:rPr sz="1400" dirty="0">
                <a:latin typeface="Times New Roman"/>
                <a:cs typeface="Times New Roman"/>
              </a:rPr>
              <a:t>internal</a:t>
            </a:r>
            <a:r>
              <a:rPr sz="1400" spc="-40" dirty="0">
                <a:latin typeface="Times New Roman"/>
                <a:cs typeface="Times New Roman"/>
              </a:rPr>
              <a:t> </a:t>
            </a:r>
            <a:r>
              <a:rPr sz="1400" dirty="0">
                <a:latin typeface="Times New Roman"/>
                <a:cs typeface="Times New Roman"/>
              </a:rPr>
              <a:t>operations</a:t>
            </a:r>
            <a:r>
              <a:rPr sz="1400" spc="-10" dirty="0">
                <a:latin typeface="Times New Roman"/>
                <a:cs typeface="Times New Roman"/>
              </a:rPr>
              <a:t> </a:t>
            </a:r>
            <a:r>
              <a:rPr sz="1400" dirty="0">
                <a:latin typeface="Times New Roman"/>
                <a:cs typeface="Times New Roman"/>
              </a:rPr>
              <a:t>and</a:t>
            </a:r>
            <a:r>
              <a:rPr sz="1400" spc="-40" dirty="0">
                <a:latin typeface="Times New Roman"/>
                <a:cs typeface="Times New Roman"/>
              </a:rPr>
              <a:t> </a:t>
            </a:r>
            <a:r>
              <a:rPr sz="1400" dirty="0">
                <a:latin typeface="Times New Roman"/>
                <a:cs typeface="Times New Roman"/>
              </a:rPr>
              <a:t>will</a:t>
            </a:r>
            <a:r>
              <a:rPr sz="1400" spc="-20" dirty="0">
                <a:latin typeface="Times New Roman"/>
                <a:cs typeface="Times New Roman"/>
              </a:rPr>
              <a:t> </a:t>
            </a:r>
            <a:r>
              <a:rPr sz="1400" dirty="0">
                <a:latin typeface="Times New Roman"/>
                <a:cs typeface="Times New Roman"/>
              </a:rPr>
              <a:t>not</a:t>
            </a:r>
            <a:r>
              <a:rPr sz="1400" spc="-30" dirty="0">
                <a:latin typeface="Times New Roman"/>
                <a:cs typeface="Times New Roman"/>
              </a:rPr>
              <a:t> </a:t>
            </a:r>
            <a:r>
              <a:rPr sz="1400" spc="-10" dirty="0">
                <a:latin typeface="Times New Roman"/>
                <a:cs typeface="Times New Roman"/>
              </a:rPr>
              <a:t>accept </a:t>
            </a:r>
            <a:r>
              <a:rPr sz="1400" dirty="0">
                <a:latin typeface="Times New Roman"/>
                <a:cs typeface="Times New Roman"/>
              </a:rPr>
              <a:t>any</a:t>
            </a:r>
            <a:r>
              <a:rPr sz="1400" spc="-10" dirty="0">
                <a:latin typeface="Times New Roman"/>
                <a:cs typeface="Times New Roman"/>
              </a:rPr>
              <a:t> information.</a:t>
            </a:r>
            <a:endParaRPr sz="1400" dirty="0">
              <a:latin typeface="Times New Roman"/>
              <a:cs typeface="Times New Roman"/>
            </a:endParaRPr>
          </a:p>
        </p:txBody>
      </p:sp>
    </p:spTree>
    <p:extLst>
      <p:ext uri="{BB962C8B-B14F-4D97-AF65-F5344CB8AC3E}">
        <p14:creationId xmlns:p14="http://schemas.microsoft.com/office/powerpoint/2010/main" val="21762689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9FCA493F-1D68-E9FA-B609-20E750E03EAD}"/>
              </a:ext>
            </a:extLst>
          </p:cNvPr>
          <p:cNvSpPr txBox="1"/>
          <p:nvPr/>
        </p:nvSpPr>
        <p:spPr>
          <a:xfrm>
            <a:off x="1338609" y="944515"/>
            <a:ext cx="10209229" cy="6555641"/>
          </a:xfrm>
          <a:prstGeom prst="rect">
            <a:avLst/>
          </a:prstGeom>
          <a:noFill/>
        </p:spPr>
        <p:txBody>
          <a:bodyPr wrap="square" rtlCol="0">
            <a:spAutoFit/>
          </a:bodyPr>
          <a:lstStyle/>
          <a:p>
            <a:endParaRPr lang="en-US" sz="28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 OBJECTIVE</a:t>
            </a:r>
          </a:p>
          <a:p>
            <a:pPr marL="285750" indent="-285750">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 ABSTRACT</a:t>
            </a:r>
          </a:p>
          <a:p>
            <a:pPr marL="285750" indent="-285750">
              <a:buFont typeface="Wingdings" panose="05000000000000000000" pitchFamily="2" charset="2"/>
              <a:buChar char="Ø"/>
            </a:pPr>
            <a:r>
              <a:rPr lang="en-US" sz="2800" b="1" dirty="0">
                <a:latin typeface="Times New Roman" panose="02020603050405020304" pitchFamily="18" charset="0"/>
                <a:cs typeface="Times New Roman" panose="02020603050405020304" pitchFamily="18" charset="0"/>
              </a:rPr>
              <a:t> LITERATURE SURVEY</a:t>
            </a:r>
            <a:endParaRPr lang="en-IN" sz="28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EXISTING SYSTEM</a:t>
            </a: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PROPOSED </a:t>
            </a:r>
            <a:r>
              <a:rPr lang="en-IN" sz="2800" b="1" dirty="0" smtClean="0">
                <a:latin typeface="Times New Roman" panose="02020603050405020304" pitchFamily="18" charset="0"/>
                <a:cs typeface="Times New Roman" panose="02020603050405020304" pitchFamily="18" charset="0"/>
              </a:rPr>
              <a:t>SYSTEM</a:t>
            </a:r>
            <a:endParaRPr lang="en-IN" sz="28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COMPONENTS </a:t>
            </a:r>
            <a:r>
              <a:rPr lang="en-IN" sz="2800" b="1" dirty="0" smtClean="0">
                <a:latin typeface="Times New Roman" panose="02020603050405020304" pitchFamily="18" charset="0"/>
                <a:cs typeface="Times New Roman" panose="02020603050405020304" pitchFamily="18" charset="0"/>
              </a:rPr>
              <a:t>REQUIREMENTS</a:t>
            </a:r>
          </a:p>
          <a:p>
            <a:pPr marL="285750" indent="-285750">
              <a:buFont typeface="Wingdings" panose="05000000000000000000" pitchFamily="2" charset="2"/>
              <a:buChar char="Ø"/>
            </a:pPr>
            <a:r>
              <a:rPr lang="en-IN" sz="2800" b="1" dirty="0" smtClean="0">
                <a:latin typeface="Times New Roman" panose="02020603050405020304" pitchFamily="18" charset="0"/>
                <a:cs typeface="Times New Roman" panose="02020603050405020304" pitchFamily="18" charset="0"/>
              </a:rPr>
              <a:t>RESULT AND ANALYSIS</a:t>
            </a:r>
          </a:p>
          <a:p>
            <a:pPr marL="285750" indent="-285750">
              <a:buFont typeface="Wingdings" panose="05000000000000000000" pitchFamily="2" charset="2"/>
              <a:buChar char="Ø"/>
            </a:pPr>
            <a:r>
              <a:rPr lang="en-IN" sz="2800" b="1" dirty="0" smtClean="0">
                <a:latin typeface="Times New Roman" panose="02020603050405020304" pitchFamily="18" charset="0"/>
                <a:cs typeface="Times New Roman" panose="02020603050405020304" pitchFamily="18" charset="0"/>
              </a:rPr>
              <a:t>OUTPUT</a:t>
            </a:r>
            <a:endParaRPr lang="en-IN" sz="28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CIRCUIT </a:t>
            </a:r>
            <a:r>
              <a:rPr lang="en-IN" sz="2800" b="1" dirty="0" smtClean="0">
                <a:latin typeface="Times New Roman" panose="02020603050405020304" pitchFamily="18" charset="0"/>
                <a:cs typeface="Times New Roman" panose="02020603050405020304" pitchFamily="18" charset="0"/>
              </a:rPr>
              <a:t>DIAGRAM</a:t>
            </a: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PROPOSED </a:t>
            </a:r>
            <a:r>
              <a:rPr lang="en-IN" sz="2800" b="1" dirty="0" smtClean="0">
                <a:latin typeface="Times New Roman" panose="02020603050405020304" pitchFamily="18" charset="0"/>
                <a:cs typeface="Times New Roman" panose="02020603050405020304" pitchFamily="18" charset="0"/>
              </a:rPr>
              <a:t>SYSTEM ADVANTAGES</a:t>
            </a:r>
          </a:p>
          <a:p>
            <a:pPr marL="285750" indent="-285750">
              <a:buFont typeface="Wingdings" panose="05000000000000000000" pitchFamily="2" charset="2"/>
              <a:buChar char="Ø"/>
            </a:pPr>
            <a:r>
              <a:rPr lang="en-IN" sz="2800" b="1" dirty="0" smtClean="0">
                <a:latin typeface="Times New Roman" panose="02020603050405020304" pitchFamily="18" charset="0"/>
                <a:cs typeface="Times New Roman" panose="02020603050405020304" pitchFamily="18" charset="0"/>
              </a:rPr>
              <a:t>CONCLUSION</a:t>
            </a:r>
          </a:p>
          <a:p>
            <a:pPr marL="285750" indent="-285750">
              <a:buFont typeface="Wingdings" panose="05000000000000000000" pitchFamily="2" charset="2"/>
              <a:buChar char="Ø"/>
            </a:pPr>
            <a:r>
              <a:rPr lang="en-IN" sz="2800" b="1" dirty="0" smtClean="0">
                <a:latin typeface="Times New Roman" panose="02020603050405020304" pitchFamily="18" charset="0"/>
                <a:cs typeface="Times New Roman" panose="02020603050405020304" pitchFamily="18" charset="0"/>
              </a:rPr>
              <a:t>FUTURE CONSIDERATION</a:t>
            </a:r>
            <a:endParaRPr lang="en-IN" sz="28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REFERENCE</a:t>
            </a:r>
          </a:p>
          <a:p>
            <a:pPr marL="285750" indent="-285750">
              <a:buFont typeface="Wingdings" panose="05000000000000000000" pitchFamily="2" charset="2"/>
              <a:buChar char="Ø"/>
            </a:pPr>
            <a:r>
              <a:rPr lang="en-IN" sz="2800" b="1" dirty="0">
                <a:latin typeface="Times New Roman" panose="02020603050405020304" pitchFamily="18" charset="0"/>
                <a:cs typeface="Times New Roman" panose="02020603050405020304" pitchFamily="18" charset="0"/>
              </a:rPr>
              <a:t> QUERIES</a:t>
            </a:r>
          </a:p>
        </p:txBody>
      </p:sp>
      <p:sp>
        <p:nvSpPr>
          <p:cNvPr id="3" name="Title 1">
            <a:extLst>
              <a:ext uri="{FF2B5EF4-FFF2-40B4-BE49-F238E27FC236}">
                <a16:creationId xmlns="" xmlns:a16="http://schemas.microsoft.com/office/drawing/2014/main" id="{CCA405AC-8914-FA7C-8F68-D4C3FE669EDF}"/>
              </a:ext>
            </a:extLst>
          </p:cNvPr>
          <p:cNvSpPr txBox="1">
            <a:spLocks/>
          </p:cNvSpPr>
          <p:nvPr/>
        </p:nvSpPr>
        <p:spPr>
          <a:xfrm>
            <a:off x="1338609" y="427881"/>
            <a:ext cx="10652289" cy="103326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anchor="ctr" anchorCtr="1">
            <a:noAutofit/>
          </a:bodyPr>
          <a:lstStyle>
            <a:lvl1pPr algn="l" defTabSz="1036290" rtl="0" eaLnBrk="1" latinLnBrk="0" hangingPunct="1">
              <a:lnSpc>
                <a:spcPct val="90000"/>
              </a:lnSpc>
              <a:spcBef>
                <a:spcPct val="0"/>
              </a:spcBef>
              <a:buNone/>
              <a:defRPr sz="4987" kern="1200">
                <a:solidFill>
                  <a:schemeClr val="tx1"/>
                </a:solidFill>
                <a:latin typeface="+mj-lt"/>
                <a:ea typeface="+mj-ea"/>
                <a:cs typeface="+mj-cs"/>
              </a:defRPr>
            </a:lvl1pPr>
          </a:lstStyle>
          <a:p>
            <a:pPr algn="just">
              <a:lnSpc>
                <a:spcPct val="107000"/>
              </a:lnSpc>
              <a:spcAft>
                <a:spcPts val="800"/>
              </a:spcAft>
            </a:pPr>
            <a:r>
              <a:rPr lang="en-US" sz="3200" b="1" dirty="0">
                <a:solidFill>
                  <a:srgbClr val="FF0000"/>
                </a:solidFill>
                <a:latin typeface="Times New Roman" pitchFamily="18"/>
                <a:cs typeface="Times New Roman" pitchFamily="18"/>
              </a:rPr>
              <a:t>OVERVIEW</a:t>
            </a:r>
          </a:p>
        </p:txBody>
      </p:sp>
    </p:spTree>
    <p:extLst>
      <p:ext uri="{BB962C8B-B14F-4D97-AF65-F5344CB8AC3E}">
        <p14:creationId xmlns:p14="http://schemas.microsoft.com/office/powerpoint/2010/main" val="2172824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2"/>
          <p:cNvSpPr txBox="1"/>
          <p:nvPr/>
        </p:nvSpPr>
        <p:spPr>
          <a:xfrm>
            <a:off x="6525514" y="254254"/>
            <a:ext cx="6499225" cy="3495040"/>
          </a:xfrm>
          <a:prstGeom prst="rect">
            <a:avLst/>
          </a:prstGeom>
        </p:spPr>
        <p:txBody>
          <a:bodyPr vert="horz" wrap="square" lIns="0" tIns="38100" rIns="0" bIns="0" rtlCol="0">
            <a:spAutoFit/>
          </a:bodyPr>
          <a:lstStyle/>
          <a:p>
            <a:pPr marL="271145" marR="64135" indent="-259079">
              <a:lnSpc>
                <a:spcPts val="1620"/>
              </a:lnSpc>
              <a:spcBef>
                <a:spcPts val="300"/>
              </a:spcBef>
              <a:buFont typeface="Arial MT"/>
              <a:buChar char="•"/>
              <a:tabLst>
                <a:tab pos="271145" algn="l"/>
              </a:tabLst>
            </a:pPr>
            <a:r>
              <a:rPr sz="1500" dirty="0">
                <a:latin typeface="Times New Roman" panose="02020603050405020304" pitchFamily="18" charset="0"/>
                <a:cs typeface="Times New Roman" panose="02020603050405020304" pitchFamily="18" charset="0"/>
              </a:rPr>
              <a:t>12V</a:t>
            </a:r>
            <a:r>
              <a:rPr sz="1500" spc="-3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1.3Ah</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Rechargeable</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Lead</a:t>
            </a:r>
            <a:r>
              <a:rPr sz="1500" spc="-8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Acid</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Battery</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is</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normally</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use</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for</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robots</a:t>
            </a:r>
            <a:r>
              <a:rPr sz="1500" spc="-35" dirty="0">
                <a:latin typeface="Times New Roman" panose="02020603050405020304" pitchFamily="18" charset="0"/>
                <a:cs typeface="Times New Roman" panose="02020603050405020304" pitchFamily="18" charset="0"/>
              </a:rPr>
              <a:t> </a:t>
            </a:r>
            <a:r>
              <a:rPr sz="1500" spc="-25" dirty="0">
                <a:latin typeface="Times New Roman" panose="02020603050405020304" pitchFamily="18" charset="0"/>
                <a:cs typeface="Times New Roman" panose="02020603050405020304" pitchFamily="18" charset="0"/>
              </a:rPr>
              <a:t>in </a:t>
            </a:r>
            <a:r>
              <a:rPr sz="1500" dirty="0">
                <a:latin typeface="Times New Roman" panose="02020603050405020304" pitchFamily="18" charset="0"/>
                <a:cs typeface="Times New Roman" panose="02020603050405020304" pitchFamily="18" charset="0"/>
              </a:rPr>
              <a:t>competition.</a:t>
            </a:r>
            <a:r>
              <a:rPr sz="1500" spc="-8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Wired</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or</a:t>
            </a:r>
            <a:r>
              <a:rPr sz="1500" spc="-4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Wireless</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Robots</a:t>
            </a:r>
            <a:r>
              <a:rPr sz="1500" spc="-3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runs</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for</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long</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time</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with</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high</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speed</a:t>
            </a:r>
            <a:r>
              <a:rPr sz="1500" spc="-5" dirty="0">
                <a:latin typeface="Times New Roman" panose="02020603050405020304" pitchFamily="18" charset="0"/>
                <a:cs typeface="Times New Roman" panose="02020603050405020304" pitchFamily="18" charset="0"/>
              </a:rPr>
              <a:t> </a:t>
            </a:r>
            <a:r>
              <a:rPr sz="1500" spc="-20" dirty="0">
                <a:latin typeface="Times New Roman" panose="02020603050405020304" pitchFamily="18" charset="0"/>
                <a:cs typeface="Times New Roman" panose="02020603050405020304" pitchFamily="18" charset="0"/>
              </a:rPr>
              <a:t>with </a:t>
            </a:r>
            <a:r>
              <a:rPr sz="1500" dirty="0">
                <a:latin typeface="Times New Roman" panose="02020603050405020304" pitchFamily="18" charset="0"/>
                <a:cs typeface="Times New Roman" panose="02020603050405020304" pitchFamily="18" charset="0"/>
              </a:rPr>
              <a:t>this</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type</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10"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battery.</a:t>
            </a:r>
            <a:endParaRPr sz="1500" dirty="0">
              <a:latin typeface="Times New Roman" panose="02020603050405020304" pitchFamily="18" charset="0"/>
              <a:cs typeface="Times New Roman" panose="02020603050405020304" pitchFamily="18" charset="0"/>
            </a:endParaRPr>
          </a:p>
          <a:p>
            <a:pPr marL="271145" indent="-258445">
              <a:lnSpc>
                <a:spcPts val="1710"/>
              </a:lnSpc>
              <a:spcBef>
                <a:spcPts val="890"/>
              </a:spcBef>
              <a:buFont typeface="Arial MT"/>
              <a:buChar char="•"/>
              <a:tabLst>
                <a:tab pos="271145" algn="l"/>
              </a:tabLst>
            </a:pPr>
            <a:r>
              <a:rPr sz="1500" dirty="0">
                <a:latin typeface="Times New Roman" panose="02020603050405020304" pitchFamily="18" charset="0"/>
                <a:cs typeface="Times New Roman" panose="02020603050405020304" pitchFamily="18" charset="0"/>
              </a:rPr>
              <a:t>Seal</a:t>
            </a:r>
            <a:r>
              <a:rPr sz="1500" spc="-1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Lead</a:t>
            </a:r>
            <a:r>
              <a:rPr sz="1500" spc="-8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Acid (SLA)</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Rechargeable</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battery</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is</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the</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most common</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general</a:t>
            </a:r>
            <a:r>
              <a:rPr sz="1500" spc="-20"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purpose</a:t>
            </a:r>
            <a:endParaRPr sz="1500" dirty="0">
              <a:latin typeface="Times New Roman" panose="02020603050405020304" pitchFamily="18" charset="0"/>
              <a:cs typeface="Times New Roman" panose="02020603050405020304" pitchFamily="18" charset="0"/>
            </a:endParaRPr>
          </a:p>
          <a:p>
            <a:pPr marL="271145">
              <a:lnSpc>
                <a:spcPts val="1710"/>
              </a:lnSpc>
            </a:pPr>
            <a:r>
              <a:rPr sz="1500" spc="-10" dirty="0">
                <a:latin typeface="Times New Roman" panose="02020603050405020304" pitchFamily="18" charset="0"/>
                <a:cs typeface="Times New Roman" panose="02020603050405020304" pitchFamily="18" charset="0"/>
              </a:rPr>
              <a:t>battery.</a:t>
            </a:r>
            <a:endParaRPr sz="1500" dirty="0">
              <a:latin typeface="Times New Roman" panose="02020603050405020304" pitchFamily="18" charset="0"/>
              <a:cs typeface="Times New Roman" panose="02020603050405020304" pitchFamily="18" charset="0"/>
            </a:endParaRPr>
          </a:p>
          <a:p>
            <a:pPr marL="271145" marR="5080" indent="-259079">
              <a:lnSpc>
                <a:spcPts val="1620"/>
              </a:lnSpc>
              <a:spcBef>
                <a:spcPts val="1130"/>
              </a:spcBef>
              <a:buFont typeface="Arial MT"/>
              <a:buChar char="•"/>
              <a:tabLst>
                <a:tab pos="271145" algn="l"/>
              </a:tabLst>
            </a:pPr>
            <a:r>
              <a:rPr sz="1500" dirty="0">
                <a:latin typeface="Times New Roman" panose="02020603050405020304" pitchFamily="18" charset="0"/>
                <a:cs typeface="Times New Roman" panose="02020603050405020304" pitchFamily="18" charset="0"/>
              </a:rPr>
              <a:t>Low</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cost,</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robust</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and</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less</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maintenance</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required</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are</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the</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advantages</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 SLA. But</a:t>
            </a:r>
            <a:r>
              <a:rPr sz="1500" spc="-15" dirty="0">
                <a:latin typeface="Times New Roman" panose="02020603050405020304" pitchFamily="18" charset="0"/>
                <a:cs typeface="Times New Roman" panose="02020603050405020304" pitchFamily="18" charset="0"/>
              </a:rPr>
              <a:t> </a:t>
            </a:r>
            <a:r>
              <a:rPr sz="1500" spc="-25" dirty="0">
                <a:latin typeface="Times New Roman" panose="02020603050405020304" pitchFamily="18" charset="0"/>
                <a:cs typeface="Times New Roman" panose="02020603050405020304" pitchFamily="18" charset="0"/>
              </a:rPr>
              <a:t>it </a:t>
            </a:r>
            <a:r>
              <a:rPr sz="1500" dirty="0">
                <a:latin typeface="Times New Roman" panose="02020603050405020304" pitchFamily="18" charset="0"/>
                <a:cs typeface="Times New Roman" panose="02020603050405020304" pitchFamily="18" charset="0"/>
              </a:rPr>
              <a:t>is</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considered</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heavy</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weight</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for certain</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robotic</a:t>
            </a:r>
            <a:r>
              <a:rPr sz="1500" spc="-2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application.</a:t>
            </a:r>
            <a:endParaRPr sz="1500" dirty="0">
              <a:latin typeface="Times New Roman" panose="02020603050405020304" pitchFamily="18" charset="0"/>
              <a:cs typeface="Times New Roman" panose="02020603050405020304" pitchFamily="18" charset="0"/>
            </a:endParaRPr>
          </a:p>
          <a:p>
            <a:pPr marL="298450" indent="-285750">
              <a:lnSpc>
                <a:spcPct val="100000"/>
              </a:lnSpc>
              <a:spcBef>
                <a:spcPts val="900"/>
              </a:spcBef>
              <a:buFont typeface="Wingdings" panose="05000000000000000000" pitchFamily="2" charset="2"/>
              <a:buChar char="Ø"/>
              <a:tabLst>
                <a:tab pos="271145" algn="l"/>
              </a:tabLst>
            </a:pPr>
            <a:r>
              <a:rPr sz="1500" b="1" spc="-10" dirty="0">
                <a:latin typeface="Times New Roman" panose="02020603050405020304" pitchFamily="18" charset="0"/>
                <a:cs typeface="Times New Roman" panose="02020603050405020304" pitchFamily="18" charset="0"/>
              </a:rPr>
              <a:t>Specifications:</a:t>
            </a:r>
            <a:endParaRPr sz="1500" dirty="0">
              <a:latin typeface="Times New Roman" panose="02020603050405020304" pitchFamily="18" charset="0"/>
              <a:cs typeface="Times New Roman" panose="02020603050405020304" pitchFamily="18" charset="0"/>
            </a:endParaRPr>
          </a:p>
          <a:p>
            <a:pPr marL="271145" indent="-258445">
              <a:lnSpc>
                <a:spcPct val="100000"/>
              </a:lnSpc>
              <a:spcBef>
                <a:spcPts val="915"/>
              </a:spcBef>
              <a:buFont typeface="Arial MT"/>
              <a:buChar char="•"/>
              <a:tabLst>
                <a:tab pos="271145" algn="l"/>
              </a:tabLst>
            </a:pPr>
            <a:r>
              <a:rPr sz="1500" spc="-25" dirty="0">
                <a:latin typeface="Times New Roman" panose="02020603050405020304" pitchFamily="18" charset="0"/>
                <a:cs typeface="Times New Roman" panose="02020603050405020304" pitchFamily="18" charset="0"/>
              </a:rPr>
              <a:t>Voltage: 12V</a:t>
            </a:r>
            <a:endParaRPr sz="1500" dirty="0">
              <a:latin typeface="Times New Roman" panose="02020603050405020304" pitchFamily="18" charset="0"/>
              <a:cs typeface="Times New Roman" panose="02020603050405020304" pitchFamily="18" charset="0"/>
            </a:endParaRPr>
          </a:p>
          <a:p>
            <a:pPr marL="271145" indent="-258445">
              <a:lnSpc>
                <a:spcPct val="100000"/>
              </a:lnSpc>
              <a:spcBef>
                <a:spcPts val="919"/>
              </a:spcBef>
              <a:buFont typeface="Arial MT"/>
              <a:buChar char="•"/>
              <a:tabLst>
                <a:tab pos="271145" algn="l"/>
              </a:tabLst>
            </a:pPr>
            <a:r>
              <a:rPr sz="1500" dirty="0">
                <a:latin typeface="Times New Roman" panose="02020603050405020304" pitchFamily="18" charset="0"/>
                <a:cs typeface="Times New Roman" panose="02020603050405020304" pitchFamily="18" charset="0"/>
              </a:rPr>
              <a:t>Capacity:</a:t>
            </a:r>
            <a:r>
              <a:rPr sz="1500" spc="-2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1.3Ah</a:t>
            </a:r>
            <a:endParaRPr sz="1500" dirty="0">
              <a:latin typeface="Times New Roman" panose="02020603050405020304" pitchFamily="18" charset="0"/>
              <a:cs typeface="Times New Roman" panose="02020603050405020304" pitchFamily="18" charset="0"/>
            </a:endParaRPr>
          </a:p>
          <a:p>
            <a:pPr marL="271145" indent="-258445">
              <a:lnSpc>
                <a:spcPct val="100000"/>
              </a:lnSpc>
              <a:spcBef>
                <a:spcPts val="930"/>
              </a:spcBef>
              <a:buFont typeface="Arial MT"/>
              <a:buChar char="•"/>
              <a:tabLst>
                <a:tab pos="271145" algn="l"/>
              </a:tabLst>
            </a:pPr>
            <a:r>
              <a:rPr sz="1500" dirty="0">
                <a:latin typeface="Times New Roman" panose="02020603050405020304" pitchFamily="18" charset="0"/>
                <a:cs typeface="Times New Roman" panose="02020603050405020304" pitchFamily="18" charset="0"/>
              </a:rPr>
              <a:t>Size:</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98mm</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x</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43mm</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x 52</a:t>
            </a:r>
            <a:r>
              <a:rPr sz="1500" spc="-10" dirty="0">
                <a:latin typeface="Times New Roman" panose="02020603050405020304" pitchFamily="18" charset="0"/>
                <a:cs typeface="Times New Roman" panose="02020603050405020304" pitchFamily="18" charset="0"/>
              </a:rPr>
              <a:t> </a:t>
            </a:r>
            <a:r>
              <a:rPr sz="1500" spc="-25" dirty="0">
                <a:latin typeface="Times New Roman" panose="02020603050405020304" pitchFamily="18" charset="0"/>
                <a:cs typeface="Times New Roman" panose="02020603050405020304" pitchFamily="18" charset="0"/>
              </a:rPr>
              <a:t>mm</a:t>
            </a:r>
            <a:endParaRPr sz="1500" dirty="0">
              <a:latin typeface="Times New Roman" panose="02020603050405020304" pitchFamily="18" charset="0"/>
              <a:cs typeface="Times New Roman" panose="02020603050405020304" pitchFamily="18" charset="0"/>
            </a:endParaRPr>
          </a:p>
          <a:p>
            <a:pPr marL="271145" indent="-258445">
              <a:lnSpc>
                <a:spcPct val="100000"/>
              </a:lnSpc>
              <a:spcBef>
                <a:spcPts val="910"/>
              </a:spcBef>
              <a:buFont typeface="Arial MT"/>
              <a:buChar char="•"/>
              <a:tabLst>
                <a:tab pos="271145" algn="l"/>
              </a:tabLst>
            </a:pPr>
            <a:r>
              <a:rPr sz="1500" spc="-10" dirty="0">
                <a:latin typeface="Times New Roman" panose="02020603050405020304" pitchFamily="18" charset="0"/>
                <a:cs typeface="Times New Roman" panose="02020603050405020304" pitchFamily="18" charset="0"/>
              </a:rPr>
              <a:t>Weight:</a:t>
            </a:r>
            <a:r>
              <a:rPr sz="1500" spc="-70"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0.450k</a:t>
            </a:r>
            <a:endParaRPr sz="1500" dirty="0">
              <a:latin typeface="Times New Roman" panose="02020603050405020304" pitchFamily="18" charset="0"/>
              <a:cs typeface="Times New Roman" panose="02020603050405020304" pitchFamily="18" charset="0"/>
            </a:endParaRPr>
          </a:p>
        </p:txBody>
      </p:sp>
      <p:pic>
        <p:nvPicPr>
          <p:cNvPr id="5" name="object 3"/>
          <p:cNvPicPr/>
          <p:nvPr/>
        </p:nvPicPr>
        <p:blipFill>
          <a:blip r:embed="rId2" cstate="print"/>
          <a:stretch>
            <a:fillRect/>
          </a:stretch>
        </p:blipFill>
        <p:spPr>
          <a:xfrm>
            <a:off x="1882200" y="1383848"/>
            <a:ext cx="3734789" cy="1800490"/>
          </a:xfrm>
          <a:prstGeom prst="rect">
            <a:avLst/>
          </a:prstGeom>
        </p:spPr>
      </p:pic>
      <p:sp>
        <p:nvSpPr>
          <p:cNvPr id="6" name="object 5"/>
          <p:cNvSpPr txBox="1"/>
          <p:nvPr/>
        </p:nvSpPr>
        <p:spPr>
          <a:xfrm>
            <a:off x="1217167" y="3610102"/>
            <a:ext cx="1703705" cy="299720"/>
          </a:xfrm>
          <a:prstGeom prst="rect">
            <a:avLst/>
          </a:prstGeom>
        </p:spPr>
        <p:txBody>
          <a:bodyPr vert="horz" wrap="square" lIns="0" tIns="12700" rIns="0" bIns="0" rtlCol="0">
            <a:spAutoFit/>
          </a:bodyPr>
          <a:lstStyle/>
          <a:p>
            <a:pPr marL="12700">
              <a:lnSpc>
                <a:spcPct val="100000"/>
              </a:lnSpc>
              <a:spcBef>
                <a:spcPts val="100"/>
              </a:spcBef>
            </a:pPr>
            <a:r>
              <a:rPr sz="1800" b="1" dirty="0">
                <a:latin typeface="Times New Roman" panose="02020603050405020304" pitchFamily="18" charset="0"/>
                <a:cs typeface="Times New Roman" panose="02020603050405020304" pitchFamily="18" charset="0"/>
              </a:rPr>
              <a:t>SOLAR</a:t>
            </a:r>
            <a:r>
              <a:rPr sz="1800" spc="-30" dirty="0">
                <a:latin typeface="Times New Roman" panose="02020603050405020304" pitchFamily="18" charset="0"/>
                <a:cs typeface="Times New Roman" panose="02020603050405020304" pitchFamily="18" charset="0"/>
              </a:rPr>
              <a:t> </a:t>
            </a:r>
            <a:r>
              <a:rPr sz="1800" b="1" spc="-10" dirty="0">
                <a:latin typeface="Times New Roman" panose="02020603050405020304" pitchFamily="18" charset="0"/>
                <a:cs typeface="Times New Roman" panose="02020603050405020304" pitchFamily="18" charset="0"/>
              </a:rPr>
              <a:t>PANEL</a:t>
            </a:r>
            <a:r>
              <a:rPr sz="1800" spc="-10" dirty="0">
                <a:latin typeface="Times New Roman" panose="02020603050405020304" pitchFamily="18" charset="0"/>
                <a:cs typeface="Times New Roman" panose="02020603050405020304" pitchFamily="18" charset="0"/>
              </a:rPr>
              <a:t>:</a:t>
            </a:r>
            <a:endParaRPr sz="1800" dirty="0">
              <a:latin typeface="Times New Roman" panose="02020603050405020304" pitchFamily="18" charset="0"/>
              <a:cs typeface="Times New Roman" panose="02020603050405020304" pitchFamily="18" charset="0"/>
            </a:endParaRPr>
          </a:p>
        </p:txBody>
      </p:sp>
      <p:sp>
        <p:nvSpPr>
          <p:cNvPr id="7" name="object 6"/>
          <p:cNvSpPr txBox="1">
            <a:spLocks noGrp="1"/>
          </p:cNvSpPr>
          <p:nvPr>
            <p:ph type="title"/>
          </p:nvPr>
        </p:nvSpPr>
        <p:spPr>
          <a:xfrm>
            <a:off x="1217167" y="600202"/>
            <a:ext cx="1159510" cy="299720"/>
          </a:xfrm>
          <a:prstGeom prst="rect">
            <a:avLst/>
          </a:prstGeom>
        </p:spPr>
        <p:txBody>
          <a:bodyPr vert="horz" wrap="square" lIns="0" tIns="12700" rIns="0" bIns="0" rtlCol="0">
            <a:spAutoFit/>
          </a:bodyPr>
          <a:lstStyle/>
          <a:p>
            <a:pPr marL="12700">
              <a:lnSpc>
                <a:spcPct val="100000"/>
              </a:lnSpc>
              <a:spcBef>
                <a:spcPts val="100"/>
              </a:spcBef>
            </a:pPr>
            <a:r>
              <a:rPr sz="1800" b="1" spc="-40" dirty="0">
                <a:latin typeface="Times New Roman" panose="02020603050405020304" pitchFamily="18" charset="0"/>
                <a:cs typeface="Times New Roman" panose="02020603050405020304" pitchFamily="18" charset="0"/>
              </a:rPr>
              <a:t>BATTERY</a:t>
            </a:r>
            <a:r>
              <a:rPr sz="1800" spc="-40" dirty="0">
                <a:latin typeface="Times New Roman" panose="02020603050405020304" pitchFamily="18" charset="0"/>
                <a:cs typeface="Times New Roman" panose="02020603050405020304" pitchFamily="18" charset="0"/>
              </a:rPr>
              <a:t>:</a:t>
            </a:r>
            <a:endParaRPr sz="1800" dirty="0">
              <a:latin typeface="Times New Roman" panose="02020603050405020304" pitchFamily="18" charset="0"/>
              <a:cs typeface="Times New Roman" panose="02020603050405020304" pitchFamily="18" charset="0"/>
            </a:endParaRPr>
          </a:p>
        </p:txBody>
      </p:sp>
      <p:sp>
        <p:nvSpPr>
          <p:cNvPr id="8" name="object 7"/>
          <p:cNvSpPr txBox="1"/>
          <p:nvPr/>
        </p:nvSpPr>
        <p:spPr>
          <a:xfrm>
            <a:off x="6525514" y="3943045"/>
            <a:ext cx="6722109" cy="3088025"/>
          </a:xfrm>
          <a:prstGeom prst="rect">
            <a:avLst/>
          </a:prstGeom>
        </p:spPr>
        <p:txBody>
          <a:bodyPr vert="horz" wrap="square" lIns="0" tIns="12700" rIns="0" bIns="0" rtlCol="0">
            <a:spAutoFit/>
          </a:bodyPr>
          <a:lstStyle/>
          <a:p>
            <a:pPr marL="299085" marR="141605" indent="-287020">
              <a:lnSpc>
                <a:spcPct val="100000"/>
              </a:lnSpc>
              <a:spcBef>
                <a:spcPts val="100"/>
              </a:spcBef>
              <a:buFont typeface="Arial MT"/>
              <a:buChar char="•"/>
              <a:tabLst>
                <a:tab pos="299085" algn="l"/>
              </a:tabLst>
            </a:pPr>
            <a:r>
              <a:rPr sz="1500" dirty="0">
                <a:latin typeface="Times New Roman" panose="02020603050405020304" pitchFamily="18" charset="0"/>
                <a:cs typeface="Times New Roman" panose="02020603050405020304" pitchFamily="18" charset="0"/>
              </a:rPr>
              <a:t>A</a:t>
            </a:r>
            <a:r>
              <a:rPr sz="1500" spc="-9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solar</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panel,</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or</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photo-voltaic</a:t>
            </a:r>
            <a:r>
              <a:rPr sz="1500" spc="-5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(PV)</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module,</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is</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an</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assembly</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photo-voltaic</a:t>
            </a:r>
            <a:r>
              <a:rPr sz="1500" spc="-4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cells. </a:t>
            </a:r>
            <a:r>
              <a:rPr sz="1500" dirty="0">
                <a:latin typeface="Times New Roman" panose="02020603050405020304" pitchFamily="18" charset="0"/>
                <a:cs typeface="Times New Roman" panose="02020603050405020304" pitchFamily="18" charset="0"/>
              </a:rPr>
              <a:t>Solar</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panels</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use</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sunlight</a:t>
            </a:r>
            <a:r>
              <a:rPr sz="1500" spc="-4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as</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source</a:t>
            </a:r>
            <a:r>
              <a:rPr sz="1500" spc="-3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energy</a:t>
            </a:r>
            <a:r>
              <a:rPr sz="1500" spc="-3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and</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generate</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direct</a:t>
            </a:r>
            <a:r>
              <a:rPr sz="1500" spc="-3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current electricity.</a:t>
            </a:r>
            <a:endParaRPr sz="1500" dirty="0">
              <a:latin typeface="Times New Roman" panose="02020603050405020304" pitchFamily="18" charset="0"/>
              <a:cs typeface="Times New Roman" panose="02020603050405020304" pitchFamily="18" charset="0"/>
            </a:endParaRPr>
          </a:p>
          <a:p>
            <a:pPr marL="299085" marR="49530" indent="-287020">
              <a:lnSpc>
                <a:spcPct val="100000"/>
              </a:lnSpc>
              <a:spcBef>
                <a:spcPts val="5"/>
              </a:spcBef>
              <a:buFont typeface="Arial MT"/>
              <a:buChar char="•"/>
              <a:tabLst>
                <a:tab pos="299085" algn="l"/>
              </a:tabLst>
            </a:pPr>
            <a:r>
              <a:rPr sz="1500" dirty="0">
                <a:latin typeface="Times New Roman" panose="02020603050405020304" pitchFamily="18" charset="0"/>
                <a:cs typeface="Times New Roman" panose="02020603050405020304" pitchFamily="18" charset="0"/>
              </a:rPr>
              <a:t>A</a:t>
            </a:r>
            <a:r>
              <a:rPr sz="1500" spc="-8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collection</a:t>
            </a:r>
            <a:r>
              <a:rPr sz="1500" spc="-4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PV</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modules</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is</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called</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PV</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panel,</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and</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system</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panels</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is an</a:t>
            </a:r>
            <a:r>
              <a:rPr sz="1500" spc="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array. </a:t>
            </a:r>
            <a:r>
              <a:rPr sz="1500" dirty="0">
                <a:latin typeface="Times New Roman" panose="02020603050405020304" pitchFamily="18" charset="0"/>
                <a:cs typeface="Times New Roman" panose="02020603050405020304" pitchFamily="18" charset="0"/>
              </a:rPr>
              <a:t>Arrays</a:t>
            </a:r>
            <a:r>
              <a:rPr sz="1500" spc="-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of</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a</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photovoltaic</a:t>
            </a:r>
            <a:r>
              <a:rPr sz="1500" spc="-5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system</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supply</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solar</a:t>
            </a:r>
            <a:r>
              <a:rPr sz="1500" spc="-3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electricity</a:t>
            </a:r>
            <a:r>
              <a:rPr sz="1500" spc="-4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to</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electrical</a:t>
            </a:r>
            <a:r>
              <a:rPr sz="1500" spc="-40"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equipment.</a:t>
            </a:r>
            <a:endParaRPr sz="1500" dirty="0">
              <a:latin typeface="Times New Roman" panose="02020603050405020304" pitchFamily="18" charset="0"/>
              <a:cs typeface="Times New Roman" panose="02020603050405020304" pitchFamily="18" charset="0"/>
            </a:endParaRPr>
          </a:p>
          <a:p>
            <a:pPr marL="299085" marR="335280" indent="-287020">
              <a:lnSpc>
                <a:spcPct val="100000"/>
              </a:lnSpc>
              <a:buFont typeface="Arial MT"/>
              <a:buChar char="•"/>
              <a:tabLst>
                <a:tab pos="299085" algn="l"/>
              </a:tabLst>
            </a:pPr>
            <a:r>
              <a:rPr sz="1500" dirty="0">
                <a:latin typeface="Times New Roman" panose="02020603050405020304" pitchFamily="18" charset="0"/>
                <a:cs typeface="Times New Roman" panose="02020603050405020304" pitchFamily="18" charset="0"/>
              </a:rPr>
              <a:t>This</a:t>
            </a:r>
            <a:r>
              <a:rPr sz="1500" spc="-1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12V</a:t>
            </a:r>
            <a:r>
              <a:rPr sz="1500" spc="-2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10Watt</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Solar</a:t>
            </a:r>
            <a:r>
              <a:rPr sz="1500" spc="-2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Panel is</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Engineered</a:t>
            </a:r>
            <a:r>
              <a:rPr sz="1500" spc="-20"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with</a:t>
            </a:r>
            <a:r>
              <a:rPr sz="1500" spc="-10" dirty="0">
                <a:latin typeface="Times New Roman" panose="02020603050405020304" pitchFamily="18" charset="0"/>
                <a:cs typeface="Times New Roman" panose="02020603050405020304" pitchFamily="18" charset="0"/>
              </a:rPr>
              <a:t> high-efficiency</a:t>
            </a:r>
            <a:r>
              <a:rPr sz="1500" spc="-3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polycrystalline </a:t>
            </a:r>
            <a:r>
              <a:rPr sz="1500" dirty="0">
                <a:latin typeface="Times New Roman" panose="02020603050405020304" pitchFamily="18" charset="0"/>
                <a:cs typeface="Times New Roman" panose="02020603050405020304" pitchFamily="18" charset="0"/>
              </a:rPr>
              <a:t>silicon</a:t>
            </a:r>
            <a:r>
              <a:rPr sz="1500" spc="-15" dirty="0">
                <a:latin typeface="Times New Roman" panose="02020603050405020304" pitchFamily="18" charset="0"/>
                <a:cs typeface="Times New Roman" panose="02020603050405020304" pitchFamily="18" charset="0"/>
              </a:rPr>
              <a:t> </a:t>
            </a:r>
            <a:r>
              <a:rPr sz="1500" dirty="0">
                <a:latin typeface="Times New Roman" panose="02020603050405020304" pitchFamily="18" charset="0"/>
                <a:cs typeface="Times New Roman" panose="02020603050405020304" pitchFamily="18" charset="0"/>
              </a:rPr>
              <a:t>solar</a:t>
            </a:r>
            <a:r>
              <a:rPr sz="1500" spc="-25" dirty="0">
                <a:latin typeface="Times New Roman" panose="02020603050405020304" pitchFamily="18" charset="0"/>
                <a:cs typeface="Times New Roman" panose="02020603050405020304" pitchFamily="18" charset="0"/>
              </a:rPr>
              <a:t> </a:t>
            </a:r>
            <a:r>
              <a:rPr sz="1500" spc="-10" dirty="0">
                <a:latin typeface="Times New Roman" panose="02020603050405020304" pitchFamily="18" charset="0"/>
                <a:cs typeface="Times New Roman" panose="02020603050405020304" pitchFamily="18" charset="0"/>
              </a:rPr>
              <a:t>cells.</a:t>
            </a:r>
            <a:endParaRPr sz="1500" dirty="0">
              <a:latin typeface="Times New Roman" panose="02020603050405020304" pitchFamily="18" charset="0"/>
              <a:cs typeface="Times New Roman" panose="02020603050405020304" pitchFamily="18" charset="0"/>
            </a:endParaRPr>
          </a:p>
          <a:p>
            <a:pPr marL="12700">
              <a:lnSpc>
                <a:spcPct val="100000"/>
              </a:lnSpc>
              <a:tabLst>
                <a:tab pos="299085" algn="l"/>
              </a:tabLst>
            </a:pPr>
            <a:endParaRPr sz="1500" dirty="0">
              <a:latin typeface="Times New Roman" panose="02020603050405020304" pitchFamily="18" charset="0"/>
              <a:cs typeface="Times New Roman" panose="02020603050405020304" pitchFamily="18" charset="0"/>
            </a:endParaRPr>
          </a:p>
          <a:p>
            <a:pPr marL="298450" indent="-285750">
              <a:lnSpc>
                <a:spcPts val="1920"/>
              </a:lnSpc>
              <a:buFont typeface="Wingdings" panose="05000000000000000000" pitchFamily="2" charset="2"/>
              <a:buChar char="Ø"/>
              <a:tabLst>
                <a:tab pos="299085" algn="l"/>
              </a:tabLst>
            </a:pPr>
            <a:r>
              <a:rPr sz="1600" b="1" dirty="0">
                <a:latin typeface="Times New Roman" panose="02020603050405020304" pitchFamily="18" charset="0"/>
                <a:cs typeface="Times New Roman" panose="02020603050405020304" pitchFamily="18" charset="0"/>
              </a:rPr>
              <a:t>Features</a:t>
            </a:r>
            <a:r>
              <a:rPr sz="1600" b="1" spc="-60" dirty="0">
                <a:latin typeface="Times New Roman" panose="02020603050405020304" pitchFamily="18" charset="0"/>
                <a:cs typeface="Times New Roman" panose="02020603050405020304" pitchFamily="18" charset="0"/>
              </a:rPr>
              <a:t> </a:t>
            </a:r>
            <a:r>
              <a:rPr sz="1600" b="1" spc="-50" dirty="0">
                <a:latin typeface="Times New Roman" panose="02020603050405020304" pitchFamily="18" charset="0"/>
                <a:cs typeface="Times New Roman" panose="02020603050405020304" pitchFamily="18" charset="0"/>
              </a:rPr>
              <a:t>:</a:t>
            </a:r>
            <a:endParaRPr sz="1600" dirty="0">
              <a:latin typeface="Times New Roman" panose="02020603050405020304" pitchFamily="18" charset="0"/>
              <a:cs typeface="Times New Roman" panose="02020603050405020304" pitchFamily="18" charset="0"/>
            </a:endParaRPr>
          </a:p>
          <a:p>
            <a:pPr marL="1263650" lvl="1" indent="-336550">
              <a:lnSpc>
                <a:spcPct val="100000"/>
              </a:lnSpc>
              <a:buFont typeface="Arial MT"/>
              <a:buChar char="•"/>
              <a:tabLst>
                <a:tab pos="1263650" algn="l"/>
              </a:tabLst>
            </a:pPr>
            <a:r>
              <a:rPr sz="1600" dirty="0">
                <a:latin typeface="Times New Roman" panose="02020603050405020304" pitchFamily="18" charset="0"/>
                <a:cs typeface="Times New Roman" panose="02020603050405020304" pitchFamily="18" charset="0"/>
              </a:rPr>
              <a:t>Material :</a:t>
            </a:r>
            <a:r>
              <a:rPr sz="1600" spc="-35" dirty="0">
                <a:latin typeface="Times New Roman" panose="02020603050405020304" pitchFamily="18" charset="0"/>
                <a:cs typeface="Times New Roman" panose="02020603050405020304" pitchFamily="18" charset="0"/>
              </a:rPr>
              <a:t> </a:t>
            </a:r>
            <a:r>
              <a:rPr sz="1600" spc="-10" dirty="0">
                <a:latin typeface="Times New Roman" panose="02020603050405020304" pitchFamily="18" charset="0"/>
                <a:cs typeface="Times New Roman" panose="02020603050405020304" pitchFamily="18" charset="0"/>
              </a:rPr>
              <a:t>Steel</a:t>
            </a:r>
            <a:endParaRPr sz="1600" dirty="0">
              <a:latin typeface="Times New Roman" panose="02020603050405020304" pitchFamily="18" charset="0"/>
              <a:cs typeface="Times New Roman" panose="02020603050405020304" pitchFamily="18" charset="0"/>
            </a:endParaRPr>
          </a:p>
          <a:p>
            <a:pPr marL="1263650" lvl="1" indent="-336550">
              <a:lnSpc>
                <a:spcPct val="100000"/>
              </a:lnSpc>
              <a:buFont typeface="Arial MT"/>
              <a:buChar char="•"/>
              <a:tabLst>
                <a:tab pos="1263650" algn="l"/>
              </a:tabLst>
            </a:pPr>
            <a:r>
              <a:rPr sz="1600" dirty="0">
                <a:latin typeface="Times New Roman" panose="02020603050405020304" pitchFamily="18" charset="0"/>
                <a:cs typeface="Times New Roman" panose="02020603050405020304" pitchFamily="18" charset="0"/>
              </a:rPr>
              <a:t>Panel</a:t>
            </a:r>
            <a:r>
              <a:rPr sz="1600" spc="-95" dirty="0">
                <a:latin typeface="Times New Roman" panose="02020603050405020304" pitchFamily="18" charset="0"/>
                <a:cs typeface="Times New Roman" panose="02020603050405020304" pitchFamily="18" charset="0"/>
              </a:rPr>
              <a:t> </a:t>
            </a:r>
            <a:r>
              <a:rPr sz="1600" spc="-10" dirty="0">
                <a:latin typeface="Times New Roman" panose="02020603050405020304" pitchFamily="18" charset="0"/>
                <a:cs typeface="Times New Roman" panose="02020603050405020304" pitchFamily="18" charset="0"/>
              </a:rPr>
              <a:t>Wattage:</a:t>
            </a:r>
            <a:r>
              <a:rPr sz="1600" spc="-40" dirty="0">
                <a:latin typeface="Times New Roman" panose="02020603050405020304" pitchFamily="18" charset="0"/>
                <a:cs typeface="Times New Roman" panose="02020603050405020304" pitchFamily="18" charset="0"/>
              </a:rPr>
              <a:t> </a:t>
            </a:r>
            <a:r>
              <a:rPr sz="1600" spc="-10" dirty="0">
                <a:latin typeface="Times New Roman" panose="02020603050405020304" pitchFamily="18" charset="0"/>
                <a:cs typeface="Times New Roman" panose="02020603050405020304" pitchFamily="18" charset="0"/>
              </a:rPr>
              <a:t>10Watt</a:t>
            </a:r>
            <a:endParaRPr sz="1600" dirty="0">
              <a:latin typeface="Times New Roman" panose="02020603050405020304" pitchFamily="18" charset="0"/>
              <a:cs typeface="Times New Roman" panose="02020603050405020304" pitchFamily="18" charset="0"/>
            </a:endParaRPr>
          </a:p>
          <a:p>
            <a:pPr marL="1261110" lvl="1" indent="-334010">
              <a:lnSpc>
                <a:spcPct val="100000"/>
              </a:lnSpc>
              <a:buFont typeface="Arial MT"/>
              <a:buChar char="•"/>
              <a:tabLst>
                <a:tab pos="1261110" algn="l"/>
              </a:tabLst>
            </a:pPr>
            <a:r>
              <a:rPr sz="1600" spc="-25" dirty="0">
                <a:latin typeface="Times New Roman" panose="02020603050405020304" pitchFamily="18" charset="0"/>
                <a:cs typeface="Times New Roman" panose="02020603050405020304" pitchFamily="18" charset="0"/>
              </a:rPr>
              <a:t>Voltage:</a:t>
            </a:r>
            <a:r>
              <a:rPr sz="1600" spc="-45" dirty="0">
                <a:latin typeface="Times New Roman" panose="02020603050405020304" pitchFamily="18" charset="0"/>
                <a:cs typeface="Times New Roman" panose="02020603050405020304" pitchFamily="18" charset="0"/>
              </a:rPr>
              <a:t> </a:t>
            </a:r>
            <a:r>
              <a:rPr sz="1600" spc="-25" dirty="0">
                <a:latin typeface="Times New Roman" panose="02020603050405020304" pitchFamily="18" charset="0"/>
                <a:cs typeface="Times New Roman" panose="02020603050405020304" pitchFamily="18" charset="0"/>
              </a:rPr>
              <a:t>12V</a:t>
            </a:r>
            <a:endParaRPr sz="1600" dirty="0">
              <a:latin typeface="Times New Roman" panose="02020603050405020304" pitchFamily="18" charset="0"/>
              <a:cs typeface="Times New Roman" panose="02020603050405020304" pitchFamily="18" charset="0"/>
            </a:endParaRPr>
          </a:p>
          <a:p>
            <a:pPr marL="1263650" lvl="1" indent="-336550">
              <a:lnSpc>
                <a:spcPct val="100000"/>
              </a:lnSpc>
              <a:buFont typeface="Arial MT"/>
              <a:buChar char="•"/>
              <a:tabLst>
                <a:tab pos="1263650" algn="l"/>
              </a:tabLst>
            </a:pPr>
            <a:r>
              <a:rPr sz="1600" dirty="0">
                <a:latin typeface="Times New Roman" panose="02020603050405020304" pitchFamily="18" charset="0"/>
                <a:cs typeface="Times New Roman" panose="02020603050405020304" pitchFamily="18" charset="0"/>
              </a:rPr>
              <a:t>Dimensions:</a:t>
            </a:r>
            <a:r>
              <a:rPr sz="1600" spc="-5" dirty="0">
                <a:latin typeface="Times New Roman" panose="02020603050405020304" pitchFamily="18" charset="0"/>
                <a:cs typeface="Times New Roman" panose="02020603050405020304" pitchFamily="18" charset="0"/>
              </a:rPr>
              <a:t> </a:t>
            </a:r>
            <a:r>
              <a:rPr sz="1600" spc="-10" dirty="0">
                <a:latin typeface="Times New Roman" panose="02020603050405020304" pitchFamily="18" charset="0"/>
                <a:cs typeface="Times New Roman" panose="02020603050405020304" pitchFamily="18" charset="0"/>
              </a:rPr>
              <a:t>34x28.5x2mm</a:t>
            </a:r>
            <a:r>
              <a:rPr sz="1600" spc="-40" dirty="0">
                <a:latin typeface="Times New Roman" panose="02020603050405020304" pitchFamily="18" charset="0"/>
                <a:cs typeface="Times New Roman" panose="02020603050405020304" pitchFamily="18" charset="0"/>
              </a:rPr>
              <a:t> </a:t>
            </a:r>
            <a:r>
              <a:rPr sz="1600" dirty="0">
                <a:latin typeface="Times New Roman" panose="02020603050405020304" pitchFamily="18" charset="0"/>
                <a:cs typeface="Times New Roman" panose="02020603050405020304" pitchFamily="18" charset="0"/>
              </a:rPr>
              <a:t>and</a:t>
            </a:r>
            <a:r>
              <a:rPr sz="1600" spc="-70" dirty="0">
                <a:latin typeface="Times New Roman" panose="02020603050405020304" pitchFamily="18" charset="0"/>
                <a:cs typeface="Times New Roman" panose="02020603050405020304" pitchFamily="18" charset="0"/>
              </a:rPr>
              <a:t> </a:t>
            </a:r>
            <a:r>
              <a:rPr sz="1600" spc="-20" dirty="0">
                <a:latin typeface="Times New Roman" panose="02020603050405020304" pitchFamily="18" charset="0"/>
                <a:cs typeface="Times New Roman" panose="02020603050405020304" pitchFamily="18" charset="0"/>
              </a:rPr>
              <a:t>Weight:</a:t>
            </a:r>
            <a:r>
              <a:rPr sz="1600" spc="-25" dirty="0">
                <a:latin typeface="Times New Roman" panose="02020603050405020304" pitchFamily="18" charset="0"/>
                <a:cs typeface="Times New Roman" panose="02020603050405020304" pitchFamily="18" charset="0"/>
              </a:rPr>
              <a:t> </a:t>
            </a:r>
            <a:r>
              <a:rPr sz="1600" spc="-10" dirty="0">
                <a:latin typeface="Times New Roman" panose="02020603050405020304" pitchFamily="18" charset="0"/>
                <a:cs typeface="Times New Roman" panose="02020603050405020304" pitchFamily="18" charset="0"/>
              </a:rPr>
              <a:t>1.125gm</a:t>
            </a:r>
            <a:endParaRPr sz="1600" dirty="0">
              <a:latin typeface="Times New Roman" panose="02020603050405020304" pitchFamily="18" charset="0"/>
              <a:cs typeface="Times New Roman" panose="02020603050405020304" pitchFamily="18" charset="0"/>
            </a:endParaRPr>
          </a:p>
        </p:txBody>
      </p:sp>
      <p:pic>
        <p:nvPicPr>
          <p:cNvPr id="9" name="object 4"/>
          <p:cNvPicPr/>
          <p:nvPr/>
        </p:nvPicPr>
        <p:blipFill>
          <a:blip r:embed="rId3" cstate="print"/>
          <a:stretch>
            <a:fillRect/>
          </a:stretch>
        </p:blipFill>
        <p:spPr>
          <a:xfrm>
            <a:off x="1615903" y="3852699"/>
            <a:ext cx="4525725" cy="3829782"/>
          </a:xfrm>
          <a:prstGeom prst="rect">
            <a:avLst/>
          </a:prstGeom>
        </p:spPr>
      </p:pic>
    </p:spTree>
    <p:extLst>
      <p:ext uri="{BB962C8B-B14F-4D97-AF65-F5344CB8AC3E}">
        <p14:creationId xmlns:p14="http://schemas.microsoft.com/office/powerpoint/2010/main" val="32494566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US" sz="4800" b="1" dirty="0">
                <a:solidFill>
                  <a:srgbClr val="FF0000"/>
                </a:solidFill>
                <a:latin typeface="Times New Roman" panose="02020603050405020304" pitchFamily="18" charset="0"/>
                <a:cs typeface="Times New Roman" panose="02020603050405020304" pitchFamily="18" charset="0"/>
              </a:rPr>
              <a:t>CIRCUIT DIAGRAM</a:t>
            </a:r>
            <a:endParaRPr lang="en-US" sz="7200" b="1" dirty="0">
              <a:solidFill>
                <a:srgbClr val="FF0000"/>
              </a:solidFill>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2691502" y="2352597"/>
            <a:ext cx="8204079" cy="5012143"/>
          </a:xfrm>
          <a:prstGeom prst="rect">
            <a:avLst/>
          </a:prstGeom>
        </p:spPr>
      </p:pic>
    </p:spTree>
    <p:extLst>
      <p:ext uri="{BB962C8B-B14F-4D97-AF65-F5344CB8AC3E}">
        <p14:creationId xmlns:p14="http://schemas.microsoft.com/office/powerpoint/2010/main" val="238803835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048664"/>
          <p:cNvSpPr>
            <a:spLocks noGrp="1"/>
          </p:cNvSpPr>
          <p:nvPr>
            <p:ph type="title"/>
          </p:nvPr>
        </p:nvSpPr>
        <p:spPr>
          <a:xfrm>
            <a:off x="541138" y="283051"/>
            <a:ext cx="12735324" cy="1473017"/>
          </a:xfrm>
          <a:ln>
            <a:solidFill>
              <a:schemeClr val="bg1"/>
            </a:solidFill>
          </a:ln>
        </p:spPr>
        <p:style>
          <a:lnRef idx="2">
            <a:schemeClr val="accent4"/>
          </a:lnRef>
          <a:fillRef idx="1">
            <a:schemeClr val="lt1"/>
          </a:fillRef>
          <a:effectRef idx="0">
            <a:schemeClr val="accent4"/>
          </a:effectRef>
          <a:fontRef idx="minor">
            <a:schemeClr val="dk1"/>
          </a:fontRef>
        </p:style>
        <p:txBody>
          <a:bodyPr>
            <a:normAutofit/>
          </a:bodyPr>
          <a:lstStyle/>
          <a:p>
            <a:pPr algn="ctr"/>
            <a:r>
              <a:rPr lang="en-IN" sz="4400" b="1" dirty="0" smtClean="0">
                <a:solidFill>
                  <a:srgbClr val="FF0000"/>
                </a:solidFill>
              </a:rPr>
              <a:t>RESULTS AND ANA</a:t>
            </a:r>
            <a:r>
              <a:rPr lang="en-US" sz="4400" b="1" dirty="0" smtClean="0">
                <a:solidFill>
                  <a:srgbClr val="FF0000"/>
                </a:solidFill>
              </a:rPr>
              <a:t>LYSIS</a:t>
            </a:r>
            <a:endParaRPr lang="en-IN" sz="4400" b="1" dirty="0">
              <a:solidFill>
                <a:srgbClr val="FF0000"/>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5727" y="1994170"/>
            <a:ext cx="8881354" cy="4995762"/>
          </a:xfrm>
          <a:prstGeom prst="rect">
            <a:avLst/>
          </a:prstGeom>
        </p:spPr>
      </p:pic>
      <p:cxnSp>
        <p:nvCxnSpPr>
          <p:cNvPr id="7" name="Straight Arrow Connector 6"/>
          <p:cNvCxnSpPr/>
          <p:nvPr/>
        </p:nvCxnSpPr>
        <p:spPr>
          <a:xfrm flipV="1">
            <a:off x="7295745" y="2937753"/>
            <a:ext cx="4280170" cy="583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 name="Rectangle 7"/>
          <p:cNvSpPr/>
          <p:nvPr/>
        </p:nvSpPr>
        <p:spPr>
          <a:xfrm>
            <a:off x="11575915" y="2753087"/>
            <a:ext cx="1686359" cy="369332"/>
          </a:xfrm>
          <a:prstGeom prst="rect">
            <a:avLst/>
          </a:prstGeom>
        </p:spPr>
        <p:txBody>
          <a:bodyPr wrap="none">
            <a:spAutoFit/>
          </a:bodyPr>
          <a:lstStyle/>
          <a:p>
            <a:pPr algn="ctr"/>
            <a:r>
              <a:rPr lang="en-US" spc="-25" dirty="0" smtClean="0">
                <a:latin typeface="Times New Roman" panose="02020603050405020304" pitchFamily="18" charset="0"/>
                <a:cs typeface="Times New Roman" panose="02020603050405020304" pitchFamily="18" charset="0"/>
              </a:rPr>
              <a:t>SOLAR PANEL</a:t>
            </a:r>
            <a:endParaRPr lang="en-US" spc="-25" dirty="0">
              <a:latin typeface="Times New Roman" panose="02020603050405020304" pitchFamily="18" charset="0"/>
              <a:cs typeface="Times New Roman" panose="02020603050405020304" pitchFamily="18" charset="0"/>
            </a:endParaRPr>
          </a:p>
        </p:txBody>
      </p:sp>
      <p:cxnSp>
        <p:nvCxnSpPr>
          <p:cNvPr id="9" name="Straight Arrow Connector 8"/>
          <p:cNvCxnSpPr/>
          <p:nvPr/>
        </p:nvCxnSpPr>
        <p:spPr>
          <a:xfrm flipH="1">
            <a:off x="1731523" y="6183548"/>
            <a:ext cx="2399490" cy="32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p:nvPr/>
        </p:nvCxnSpPr>
        <p:spPr>
          <a:xfrm flipV="1">
            <a:off x="7885889" y="6242073"/>
            <a:ext cx="3855396" cy="1846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p:cNvSpPr/>
          <p:nvPr/>
        </p:nvSpPr>
        <p:spPr>
          <a:xfrm>
            <a:off x="11741285" y="6057407"/>
            <a:ext cx="976549" cy="369332"/>
          </a:xfrm>
          <a:prstGeom prst="rect">
            <a:avLst/>
          </a:prstGeom>
        </p:spPr>
        <p:txBody>
          <a:bodyPr wrap="none">
            <a:spAutoFit/>
          </a:bodyPr>
          <a:lstStyle/>
          <a:p>
            <a:pPr algn="ctr"/>
            <a:r>
              <a:rPr lang="en-US" spc="-25" dirty="0" smtClean="0">
                <a:latin typeface="Times New Roman" panose="02020603050405020304" pitchFamily="18" charset="0"/>
                <a:cs typeface="Times New Roman" panose="02020603050405020304" pitchFamily="18" charset="0"/>
              </a:rPr>
              <a:t>WHEEL</a:t>
            </a:r>
            <a:endParaRPr lang="en-US" spc="-25" dirty="0">
              <a:latin typeface="Times New Roman" panose="02020603050405020304" pitchFamily="18" charset="0"/>
              <a:cs typeface="Times New Roman" panose="02020603050405020304" pitchFamily="18" charset="0"/>
            </a:endParaRPr>
          </a:p>
        </p:txBody>
      </p:sp>
      <p:sp>
        <p:nvSpPr>
          <p:cNvPr id="14" name="Rectangle 13"/>
          <p:cNvSpPr/>
          <p:nvPr/>
        </p:nvSpPr>
        <p:spPr>
          <a:xfrm>
            <a:off x="609680" y="5998882"/>
            <a:ext cx="1267142" cy="646331"/>
          </a:xfrm>
          <a:prstGeom prst="rect">
            <a:avLst/>
          </a:prstGeom>
        </p:spPr>
        <p:txBody>
          <a:bodyPr wrap="none">
            <a:spAutoFit/>
          </a:bodyPr>
          <a:lstStyle/>
          <a:p>
            <a:pPr algn="ctr"/>
            <a:r>
              <a:rPr lang="en-US" spc="-25" dirty="0" smtClean="0">
                <a:latin typeface="Times New Roman" panose="02020603050405020304" pitchFamily="18" charset="0"/>
                <a:cs typeface="Times New Roman" panose="02020603050405020304" pitchFamily="18" charset="0"/>
              </a:rPr>
              <a:t>VOLTAGE </a:t>
            </a:r>
          </a:p>
          <a:p>
            <a:pPr algn="ctr"/>
            <a:r>
              <a:rPr lang="en-US" spc="-25" dirty="0" smtClean="0">
                <a:latin typeface="Times New Roman" panose="02020603050405020304" pitchFamily="18" charset="0"/>
                <a:cs typeface="Times New Roman" panose="02020603050405020304" pitchFamily="18" charset="0"/>
              </a:rPr>
              <a:t>SENSOR</a:t>
            </a:r>
            <a:endParaRPr lang="en-US" spc="-2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86702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4077753" y="685865"/>
            <a:ext cx="4852236" cy="6346152"/>
          </a:xfrm>
          <a:prstGeom prst="rect">
            <a:avLst/>
          </a:prstGeom>
        </p:spPr>
      </p:pic>
      <p:cxnSp>
        <p:nvCxnSpPr>
          <p:cNvPr id="10" name="Straight Arrow Connector 9"/>
          <p:cNvCxnSpPr/>
          <p:nvPr/>
        </p:nvCxnSpPr>
        <p:spPr>
          <a:xfrm flipV="1">
            <a:off x="7295745" y="3073940"/>
            <a:ext cx="3686783" cy="97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p:nvPr/>
        </p:nvCxnSpPr>
        <p:spPr>
          <a:xfrm flipV="1">
            <a:off x="7535694" y="6057089"/>
            <a:ext cx="3686783" cy="97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flipH="1">
            <a:off x="3073940" y="2590800"/>
            <a:ext cx="2378413" cy="5512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Rectangle 13"/>
          <p:cNvSpPr/>
          <p:nvPr/>
        </p:nvSpPr>
        <p:spPr>
          <a:xfrm>
            <a:off x="1840910" y="2433695"/>
            <a:ext cx="998030" cy="646331"/>
          </a:xfrm>
          <a:prstGeom prst="rect">
            <a:avLst/>
          </a:prstGeom>
        </p:spPr>
        <p:txBody>
          <a:bodyPr wrap="none">
            <a:spAutoFit/>
          </a:bodyPr>
          <a:lstStyle/>
          <a:p>
            <a:pPr algn="ctr"/>
            <a:r>
              <a:rPr lang="en-US" spc="-25" dirty="0">
                <a:latin typeface="Times New Roman" panose="02020603050405020304" pitchFamily="18" charset="0"/>
                <a:cs typeface="Times New Roman" panose="02020603050405020304" pitchFamily="18" charset="0"/>
              </a:rPr>
              <a:t>MOTOR</a:t>
            </a:r>
          </a:p>
          <a:p>
            <a:pPr algn="ctr"/>
            <a:r>
              <a:rPr lang="en-US" spc="-25" dirty="0" smtClean="0">
                <a:latin typeface="Times New Roman" panose="02020603050405020304" pitchFamily="18" charset="0"/>
                <a:cs typeface="Times New Roman" panose="02020603050405020304" pitchFamily="18" charset="0"/>
              </a:rPr>
              <a:t>DRIVE</a:t>
            </a:r>
            <a:endParaRPr lang="en-US" dirty="0"/>
          </a:p>
        </p:txBody>
      </p:sp>
      <p:sp>
        <p:nvSpPr>
          <p:cNvPr id="15" name="Rectangle 14"/>
          <p:cNvSpPr/>
          <p:nvPr/>
        </p:nvSpPr>
        <p:spPr>
          <a:xfrm>
            <a:off x="11058235" y="2899002"/>
            <a:ext cx="636713" cy="369332"/>
          </a:xfrm>
          <a:prstGeom prst="rect">
            <a:avLst/>
          </a:prstGeom>
        </p:spPr>
        <p:txBody>
          <a:bodyPr wrap="none">
            <a:spAutoFit/>
          </a:bodyPr>
          <a:lstStyle/>
          <a:p>
            <a:pPr algn="ctr"/>
            <a:r>
              <a:rPr lang="en-US" spc="-25" dirty="0" smtClean="0">
                <a:latin typeface="Times New Roman" panose="02020603050405020304" pitchFamily="18" charset="0"/>
                <a:cs typeface="Times New Roman" panose="02020603050405020304" pitchFamily="18" charset="0"/>
              </a:rPr>
              <a:t>LCD</a:t>
            </a:r>
            <a:endParaRPr lang="en-US" spc="-25" dirty="0">
              <a:latin typeface="Times New Roman" panose="02020603050405020304" pitchFamily="18" charset="0"/>
              <a:cs typeface="Times New Roman" panose="02020603050405020304" pitchFamily="18" charset="0"/>
            </a:endParaRPr>
          </a:p>
        </p:txBody>
      </p:sp>
      <p:sp>
        <p:nvSpPr>
          <p:cNvPr id="16" name="Rectangle 15"/>
          <p:cNvSpPr/>
          <p:nvPr/>
        </p:nvSpPr>
        <p:spPr>
          <a:xfrm>
            <a:off x="11198433" y="5882151"/>
            <a:ext cx="1828386" cy="369332"/>
          </a:xfrm>
          <a:prstGeom prst="rect">
            <a:avLst/>
          </a:prstGeom>
        </p:spPr>
        <p:txBody>
          <a:bodyPr wrap="none">
            <a:spAutoFit/>
          </a:bodyPr>
          <a:lstStyle/>
          <a:p>
            <a:pPr algn="ctr"/>
            <a:r>
              <a:rPr lang="en-US" spc="-25" dirty="0" smtClean="0">
                <a:latin typeface="Times New Roman" panose="02020603050405020304" pitchFamily="18" charset="0"/>
                <a:cs typeface="Times New Roman" panose="02020603050405020304" pitchFamily="18" charset="0"/>
              </a:rPr>
              <a:t>WIND TURBINE</a:t>
            </a:r>
            <a:endParaRPr lang="en-US" spc="-2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70498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048664"/>
          <p:cNvSpPr>
            <a:spLocks noGrp="1"/>
          </p:cNvSpPr>
          <p:nvPr>
            <p:ph type="title"/>
          </p:nvPr>
        </p:nvSpPr>
        <p:spPr>
          <a:xfrm>
            <a:off x="385495" y="321962"/>
            <a:ext cx="12735324" cy="1473017"/>
          </a:xfrm>
          <a:ln>
            <a:solidFill>
              <a:schemeClr val="bg1"/>
            </a:solidFill>
          </a:ln>
        </p:spPr>
        <p:style>
          <a:lnRef idx="2">
            <a:schemeClr val="accent4"/>
          </a:lnRef>
          <a:fillRef idx="1">
            <a:schemeClr val="lt1"/>
          </a:fillRef>
          <a:effectRef idx="0">
            <a:schemeClr val="accent4"/>
          </a:effectRef>
          <a:fontRef idx="minor">
            <a:schemeClr val="dk1"/>
          </a:fontRef>
        </p:style>
        <p:txBody>
          <a:bodyPr>
            <a:normAutofit/>
          </a:bodyPr>
          <a:lstStyle/>
          <a:p>
            <a:pPr algn="ctr"/>
            <a:r>
              <a:rPr lang="en-US" sz="4400" b="1" dirty="0" smtClean="0">
                <a:solidFill>
                  <a:srgbClr val="FF0000"/>
                </a:solidFill>
              </a:rPr>
              <a:t>OUTPUT</a:t>
            </a:r>
            <a:endParaRPr lang="en-IN" sz="4400" b="1" dirty="0">
              <a:solidFill>
                <a:srgbClr val="FF0000"/>
              </a:solidFill>
            </a:endParaRP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7981"/>
          <a:stretch/>
        </p:blipFill>
        <p:spPr>
          <a:xfrm>
            <a:off x="8272862" y="1555509"/>
            <a:ext cx="2427564" cy="4964034"/>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8714" y="1794979"/>
            <a:ext cx="2564997" cy="4559995"/>
          </a:xfrm>
          <a:prstGeom prst="rect">
            <a:avLst/>
          </a:prstGeom>
        </p:spPr>
      </p:pic>
    </p:spTree>
    <p:extLst>
      <p:ext uri="{BB962C8B-B14F-4D97-AF65-F5344CB8AC3E}">
        <p14:creationId xmlns:p14="http://schemas.microsoft.com/office/powerpoint/2010/main" val="28902991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30AB5CEE-4FA0-6CC6-86F7-7945E7E91FAF}"/>
              </a:ext>
            </a:extLst>
          </p:cNvPr>
          <p:cNvSpPr>
            <a:spLocks noGrp="1"/>
          </p:cNvSpPr>
          <p:nvPr>
            <p:ph type="title"/>
          </p:nvPr>
        </p:nvSpPr>
        <p:spPr>
          <a:xfrm>
            <a:off x="949960" y="277617"/>
            <a:ext cx="11917680" cy="1502305"/>
          </a:xfrm>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US" sz="4000" b="1" dirty="0">
                <a:solidFill>
                  <a:srgbClr val="FF0000"/>
                </a:solidFill>
                <a:latin typeface="Times New Roman" pitchFamily="18"/>
                <a:cs typeface="Times New Roman" pitchFamily="18"/>
              </a:rPr>
              <a:t>PROPOSED SYSTEM </a:t>
            </a:r>
            <a:r>
              <a:rPr lang="en-US" sz="4000" b="1" dirty="0">
                <a:solidFill>
                  <a:srgbClr val="FF0000"/>
                </a:solidFill>
                <a:latin typeface="Times New Roman" panose="02020603050405020304" pitchFamily="18" charset="0"/>
                <a:cs typeface="Times New Roman" panose="02020603050405020304" pitchFamily="18" charset="0"/>
              </a:rPr>
              <a:t>ADVANTAGES</a:t>
            </a:r>
            <a:endParaRPr lang="en-US" sz="6000" b="1" dirty="0">
              <a:solidFill>
                <a:srgbClr val="FF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 xmlns:a16="http://schemas.microsoft.com/office/drawing/2014/main" id="{94B43F62-A3B9-FA36-8AD1-948D00C675FA}"/>
              </a:ext>
            </a:extLst>
          </p:cNvPr>
          <p:cNvSpPr txBox="1"/>
          <p:nvPr/>
        </p:nvSpPr>
        <p:spPr>
          <a:xfrm>
            <a:off x="1578982" y="1551814"/>
            <a:ext cx="10411908" cy="5262979"/>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rgbClr val="0D0D0D"/>
                </a:solidFill>
                <a:effectLst/>
                <a:latin typeface="Söhne"/>
              </a:rPr>
              <a:t>24/7 Charging Availability</a:t>
            </a:r>
            <a:r>
              <a:rPr lang="en-US" sz="2400" b="0" i="0" dirty="0">
                <a:solidFill>
                  <a:srgbClr val="0D0D0D"/>
                </a:solidFill>
                <a:effectLst/>
                <a:latin typeface="Söhne"/>
              </a:rPr>
              <a:t>: Unlike standalone solar or wind systems, the hybrid model ensures charging availability round the clock by leveraging the complementary nature of solar and wind energy. Solar panels capture energy during the day, while wind turbines generate power at night, ensuring continuous charging capability for electric vehicles.</a:t>
            </a:r>
          </a:p>
          <a:p>
            <a:pPr marL="342900" indent="-342900" algn="l">
              <a:buFont typeface="Wingdings" panose="05000000000000000000" pitchFamily="2" charset="2"/>
              <a:buChar char="Ø"/>
            </a:pPr>
            <a:r>
              <a:rPr lang="en-US" sz="2400" b="1" i="0" dirty="0">
                <a:solidFill>
                  <a:srgbClr val="0D0D0D"/>
                </a:solidFill>
                <a:effectLst/>
                <a:latin typeface="Söhne"/>
              </a:rPr>
              <a:t>Flexible Charging Options</a:t>
            </a:r>
            <a:r>
              <a:rPr lang="en-US" sz="2400" b="0" i="0" dirty="0">
                <a:solidFill>
                  <a:srgbClr val="0D0D0D"/>
                </a:solidFill>
                <a:effectLst/>
                <a:latin typeface="Söhne"/>
              </a:rPr>
              <a:t>: The hybrid system offers flexibility in charging options, allowing the vehicle battery to be charged using solar energy, wind energy, or a combination of both, depending on the availability of energy sources. This enhances convenience for vehicle owners and optimizes charging efficiency.</a:t>
            </a:r>
          </a:p>
          <a:p>
            <a:pPr marL="342900" indent="-342900" algn="l">
              <a:buFont typeface="Wingdings" panose="05000000000000000000" pitchFamily="2" charset="2"/>
              <a:buChar char="Ø"/>
            </a:pPr>
            <a:r>
              <a:rPr lang="en-US" sz="2400" b="1" i="0" dirty="0">
                <a:solidFill>
                  <a:srgbClr val="0D0D0D"/>
                </a:solidFill>
                <a:effectLst/>
                <a:latin typeface="Söhne"/>
              </a:rPr>
              <a:t>Reduced Environmental Impact</a:t>
            </a:r>
            <a:r>
              <a:rPr lang="en-US" sz="2400" b="0" i="0" dirty="0">
                <a:solidFill>
                  <a:srgbClr val="0D0D0D"/>
                </a:solidFill>
                <a:effectLst/>
                <a:latin typeface="Söhne"/>
              </a:rPr>
              <a:t>: The use of renewable energy sources for vehicle charging helps to reduce air and noise pollution, improving local air quality and public health. By avoiding the combustion of fossil fuels, the hybrid system contributes to mitigating climate change and protecting ecosystems.</a:t>
            </a:r>
          </a:p>
        </p:txBody>
      </p:sp>
    </p:spTree>
    <p:extLst>
      <p:ext uri="{BB962C8B-B14F-4D97-AF65-F5344CB8AC3E}">
        <p14:creationId xmlns:p14="http://schemas.microsoft.com/office/powerpoint/2010/main" val="21297682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E63C8D4A-7989-3D90-1258-78FA96B2AB2D}"/>
              </a:ext>
            </a:extLst>
          </p:cNvPr>
          <p:cNvSpPr txBox="1"/>
          <p:nvPr/>
        </p:nvSpPr>
        <p:spPr>
          <a:xfrm>
            <a:off x="992434" y="2390711"/>
            <a:ext cx="11829328" cy="4618957"/>
          </a:xfrm>
          <a:prstGeom prst="rect">
            <a:avLst/>
          </a:prstGeom>
          <a:noFill/>
        </p:spPr>
        <p:txBody>
          <a:bodyPr wrap="square" rtlCol="0">
            <a:spAutoFit/>
          </a:bodyPr>
          <a:lstStyle/>
          <a:p>
            <a:pPr algn="just">
              <a:lnSpc>
                <a:spcPct val="170000"/>
              </a:lnSpc>
            </a:pPr>
            <a:r>
              <a:rPr lang="en-US" sz="2200" kern="100" dirty="0">
                <a:latin typeface="Times New Roman" panose="02020603050405020304" pitchFamily="18" charset="0"/>
                <a:ea typeface="Calibri" panose="020F0502020204030204" pitchFamily="34" charset="0"/>
                <a:cs typeface="Times New Roman" panose="02020603050405020304" pitchFamily="18" charset="0"/>
              </a:rPr>
              <a:t>In conclusion, addressing the energy crisis and pollution from vehicle emissions is paramount in today's society. This paper proposes a solution through the design of a hybrid model utilizing solar and wind energy, with the vehicle battery serving as the storage system. This innovative approach enables the system to tap into both energy sources separately or simultaneously, depending on their availability. Given the fluctuating nature of solar and wind power, the system optimizes energy capture by leveraging solar energy during the day and wind energy during the night, when wind speeds tend to be higher. By integrating this hybrid energy system, vehicle batteries can be efficiently charged, contributing to a sustainable and environmentally friendly transportation solution.</a:t>
            </a:r>
            <a:endParaRPr lang="en-IN" sz="22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Title 1"/>
          <p:cNvSpPr>
            <a:spLocks noGrp="1"/>
          </p:cNvSpPr>
          <p:nvPr>
            <p:ph type="title"/>
          </p:nvPr>
        </p:nvSpPr>
        <p:spPr>
          <a:xfrm>
            <a:off x="949960" y="413809"/>
            <a:ext cx="11917680" cy="1502305"/>
          </a:xfrm>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US" sz="4800" b="1" dirty="0" smtClean="0">
                <a:solidFill>
                  <a:srgbClr val="FF0000"/>
                </a:solidFill>
                <a:latin typeface="Times New Roman" panose="02020603050405020304" pitchFamily="18" charset="0"/>
                <a:cs typeface="Times New Roman" panose="02020603050405020304" pitchFamily="18" charset="0"/>
              </a:rPr>
              <a:t>CONCLUSION</a:t>
            </a:r>
            <a:endParaRPr lang="en-US" sz="4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09685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 xmlns:a16="http://schemas.microsoft.com/office/drawing/2014/main" id="{6D34296F-17C5-3EE3-E636-8251D9D03D44}"/>
              </a:ext>
            </a:extLst>
          </p:cNvPr>
          <p:cNvSpPr>
            <a:spLocks noGrp="1"/>
          </p:cNvSpPr>
          <p:nvPr>
            <p:ph type="title"/>
          </p:nvPr>
        </p:nvSpPr>
        <p:spPr>
          <a:xfrm>
            <a:off x="949960" y="413809"/>
            <a:ext cx="11917680" cy="1502305"/>
          </a:xfrm>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US" sz="4400" b="1" dirty="0">
                <a:solidFill>
                  <a:srgbClr val="FF0000"/>
                </a:solidFill>
                <a:latin typeface="Times New Roman" panose="02020603050405020304" pitchFamily="18" charset="0"/>
                <a:cs typeface="Times New Roman" panose="02020603050405020304" pitchFamily="18" charset="0"/>
              </a:rPr>
              <a:t>FUTURE CONSIDERATION</a:t>
            </a:r>
            <a:endParaRPr lang="en-US" sz="6600"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 xmlns:a16="http://schemas.microsoft.com/office/drawing/2014/main" id="{B0C487DD-A082-4CB6-A00D-38FF150894C7}"/>
              </a:ext>
            </a:extLst>
          </p:cNvPr>
          <p:cNvSpPr txBox="1"/>
          <p:nvPr/>
        </p:nvSpPr>
        <p:spPr>
          <a:xfrm>
            <a:off x="1911444" y="2450320"/>
            <a:ext cx="9730660" cy="4154984"/>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rgbClr val="0D0D0D"/>
                </a:solidFill>
                <a:effectLst/>
                <a:latin typeface="Times New Roman" panose="02020603050405020304" pitchFamily="18" charset="0"/>
                <a:cs typeface="Times New Roman" panose="02020603050405020304" pitchFamily="18" charset="0"/>
              </a:rPr>
              <a:t>Efficiency Optimization</a:t>
            </a:r>
            <a:r>
              <a:rPr lang="en-US" sz="2400" b="0" i="0" dirty="0">
                <a:solidFill>
                  <a:srgbClr val="0D0D0D"/>
                </a:solidFill>
                <a:effectLst/>
                <a:latin typeface="Times New Roman" panose="02020603050405020304" pitchFamily="18" charset="0"/>
                <a:cs typeface="Times New Roman" panose="02020603050405020304" pitchFamily="18" charset="0"/>
              </a:rPr>
              <a:t>: Continued research and development efforts should focus on optimizing the efficiency of the hybrid energy system. This includes improving the energy conversion efficiency of solar panels and wind turbines, as well as enhancing the charging and discharging efficiency of the battery storage system.</a:t>
            </a:r>
          </a:p>
          <a:p>
            <a:pPr marL="342900" indent="-342900" algn="l">
              <a:buFont typeface="Wingdings" panose="05000000000000000000" pitchFamily="2" charset="2"/>
              <a:buChar char="Ø"/>
            </a:pPr>
            <a:r>
              <a:rPr lang="en-US" sz="2400" b="1" i="0" dirty="0">
                <a:solidFill>
                  <a:srgbClr val="0D0D0D"/>
                </a:solidFill>
                <a:effectLst/>
                <a:latin typeface="Times New Roman" panose="02020603050405020304" pitchFamily="18" charset="0"/>
                <a:cs typeface="Times New Roman" panose="02020603050405020304" pitchFamily="18" charset="0"/>
              </a:rPr>
              <a:t>Energy Management Strategies</a:t>
            </a:r>
            <a:r>
              <a:rPr lang="en-US" sz="2400" b="0" i="0" dirty="0">
                <a:solidFill>
                  <a:srgbClr val="0D0D0D"/>
                </a:solidFill>
                <a:effectLst/>
                <a:latin typeface="Times New Roman" panose="02020603050405020304" pitchFamily="18" charset="0"/>
                <a:cs typeface="Times New Roman" panose="02020603050405020304" pitchFamily="18" charset="0"/>
              </a:rPr>
              <a:t>: Developing advanced energy management strategies is essential for maximizing the utilization of available energy sources and optimizing system performance. Intelligent algorithms can be implemented to dynamically control the charging process based on real-time energy availability, load demand, and battery state of charge.</a:t>
            </a:r>
          </a:p>
        </p:txBody>
      </p:sp>
    </p:spTree>
    <p:extLst>
      <p:ext uri="{BB962C8B-B14F-4D97-AF65-F5344CB8AC3E}">
        <p14:creationId xmlns:p14="http://schemas.microsoft.com/office/powerpoint/2010/main" val="4945509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
          <p:cNvSpPr>
            <a:spLocks noGrp="1"/>
          </p:cNvSpPr>
          <p:nvPr>
            <p:ph type="title"/>
          </p:nvPr>
        </p:nvSpPr>
        <p:spPr>
          <a:xfrm>
            <a:off x="949960" y="413810"/>
            <a:ext cx="11917680" cy="1228178"/>
          </a:xfrm>
          <a:noFill/>
          <a:ln>
            <a:solidFill>
              <a:schemeClr val="bg1"/>
            </a:solidFill>
            <a:prstDash val="solid"/>
          </a:ln>
        </p:spPr>
        <p:txBody>
          <a:bodyPr>
            <a:normAutofit/>
          </a:bodyPr>
          <a:lstStyle/>
          <a:p>
            <a:pPr algn="ctr"/>
            <a:r>
              <a:rPr lang="en-US" sz="3800" b="1" dirty="0">
                <a:solidFill>
                  <a:srgbClr val="FF0000"/>
                </a:solidFill>
                <a:latin typeface="Times New Roman" panose="02020603050405020304" pitchFamily="18" charset="0"/>
                <a:cs typeface="Times New Roman" panose="02020603050405020304" pitchFamily="18" charset="0"/>
              </a:rPr>
              <a:t>REFERENCES</a:t>
            </a:r>
          </a:p>
        </p:txBody>
      </p:sp>
      <p:sp>
        <p:nvSpPr>
          <p:cNvPr id="1048587" name="TextBox 1048586"/>
          <p:cNvSpPr txBox="1"/>
          <p:nvPr/>
        </p:nvSpPr>
        <p:spPr>
          <a:xfrm>
            <a:off x="1893312" y="1359861"/>
            <a:ext cx="8883111" cy="6370975"/>
          </a:xfrm>
          <a:prstGeom prst="rect">
            <a:avLst/>
          </a:prstGeom>
        </p:spPr>
        <p:txBody>
          <a:bodyPr wrap="square" rtlCol="0">
            <a:spAutoFit/>
          </a:bodyPr>
          <a:lstStyle/>
          <a:p>
            <a:pPr marL="457200" indent="-457200">
              <a:buFont typeface="Wingdings" panose="05000000000000000000" pitchFamily="2" charset="2"/>
              <a:buChar char="v"/>
            </a:pPr>
            <a:r>
              <a:rPr lang="en-US" sz="2400" b="1" dirty="0"/>
              <a:t>H. S. Das, M. M. Rahman, S. Li, and C. Tan, </a:t>
            </a:r>
            <a:r>
              <a:rPr lang="en-US" sz="2400" dirty="0"/>
              <a:t>"Electric vehicles standards, charging infrastructure, and impact on grid integration: A technological review," Renewable and Sustainable Energy Reviews, vol. 120, p. 109618, 2020.</a:t>
            </a:r>
            <a:r>
              <a:rPr lang="en-IN" sz="2400" dirty="0"/>
              <a:t> </a:t>
            </a:r>
          </a:p>
          <a:p>
            <a:pPr marL="457200" indent="-457200">
              <a:buFont typeface="Wingdings" panose="05000000000000000000" pitchFamily="2" charset="2"/>
              <a:buChar char="v"/>
            </a:pPr>
            <a:r>
              <a:rPr lang="en-IN" sz="2400" b="1" dirty="0"/>
              <a:t>O. </a:t>
            </a:r>
            <a:r>
              <a:rPr lang="en-IN" sz="2400" b="1" dirty="0" err="1"/>
              <a:t>Ekren</a:t>
            </a:r>
            <a:r>
              <a:rPr lang="en-IN" sz="2400" b="1" dirty="0"/>
              <a:t>, C. H. </a:t>
            </a:r>
            <a:r>
              <a:rPr lang="en-IN" sz="2400" b="1" dirty="0" err="1"/>
              <a:t>Canbaz</a:t>
            </a:r>
            <a:r>
              <a:rPr lang="en-IN" sz="2400" b="1" dirty="0"/>
              <a:t>, and Ç. B. </a:t>
            </a:r>
            <a:r>
              <a:rPr lang="en-IN" sz="2400" b="1" dirty="0" err="1"/>
              <a:t>Güvel</a:t>
            </a:r>
            <a:r>
              <a:rPr lang="en-IN" sz="2400" b="1" dirty="0"/>
              <a:t>, </a:t>
            </a:r>
            <a:r>
              <a:rPr lang="en-IN" sz="2400" dirty="0"/>
              <a:t>"Sizing of a solar-wind hybrid electric vehicle charging station by using HOMER software," Journal of Cleaner Production, vol. 279, p. 123615, 2021. </a:t>
            </a:r>
          </a:p>
          <a:p>
            <a:pPr marL="457200" indent="-457200">
              <a:buFont typeface="Wingdings" panose="05000000000000000000" pitchFamily="2" charset="2"/>
              <a:buChar char="v"/>
            </a:pPr>
            <a:r>
              <a:rPr lang="en-IN" sz="2400" dirty="0"/>
              <a:t> </a:t>
            </a:r>
            <a:r>
              <a:rPr lang="en-IN" sz="2400" b="1" dirty="0"/>
              <a:t>M. S. H. </a:t>
            </a:r>
            <a:r>
              <a:rPr lang="en-IN" sz="2400" b="1" dirty="0" err="1"/>
              <a:t>Lipu</a:t>
            </a:r>
            <a:r>
              <a:rPr lang="en-IN" sz="2400" b="1" dirty="0"/>
              <a:t> et al., </a:t>
            </a:r>
            <a:r>
              <a:rPr lang="en-IN" sz="2400" dirty="0"/>
              <a:t>"Review of electric vehicle converter configurations, control schemes and optimizations: Challenges and suggestions," Electronics, vol. 10, no. 4, p. 477, 2021. </a:t>
            </a:r>
          </a:p>
          <a:p>
            <a:pPr marL="457200" indent="-457200">
              <a:buFont typeface="Wingdings" panose="05000000000000000000" pitchFamily="2" charset="2"/>
              <a:buChar char="v"/>
            </a:pPr>
            <a:r>
              <a:rPr lang="en-IN" sz="2400" dirty="0"/>
              <a:t> </a:t>
            </a:r>
            <a:r>
              <a:rPr lang="en-IN" sz="2400" b="1" dirty="0"/>
              <a:t>G. Kumar, </a:t>
            </a:r>
            <a:r>
              <a:rPr lang="en-IN" sz="2400" dirty="0"/>
              <a:t>"Optimal power point tracking of solar and wind energy in a hybrid wind solar energy system," International Journal of Energy and Environmental Engineering, vol. 13, no. 1, pp. 77-103, 2022. </a:t>
            </a:r>
          </a:p>
          <a:p>
            <a:pPr marL="457200" indent="-457200">
              <a:buFont typeface="Wingdings" panose="05000000000000000000" pitchFamily="2" charset="2"/>
              <a:buChar char="v"/>
            </a:pPr>
            <a:r>
              <a:rPr lang="en-IN" sz="2400" dirty="0"/>
              <a:t> </a:t>
            </a:r>
            <a:r>
              <a:rPr lang="en-IN" sz="2400" b="1" dirty="0"/>
              <a:t>V. Khare, S. </a:t>
            </a:r>
            <a:r>
              <a:rPr lang="en-IN" sz="2400" b="1" dirty="0" err="1"/>
              <a:t>Nema</a:t>
            </a:r>
            <a:r>
              <a:rPr lang="en-IN" sz="2400" b="1" dirty="0"/>
              <a:t>, and P. </a:t>
            </a:r>
            <a:r>
              <a:rPr lang="en-IN" sz="2400" b="1" dirty="0" err="1"/>
              <a:t>Baredar</a:t>
            </a:r>
            <a:r>
              <a:rPr lang="en-IN" sz="2400" b="1" dirty="0"/>
              <a:t>, </a:t>
            </a:r>
            <a:r>
              <a:rPr lang="en-IN" sz="2400" dirty="0"/>
              <a:t>"Solar–wind hybrid renewable energy system: A review," Renewable and Sustainable Energy Reviews, vol. 58, pp. 23-33, 2016</a:t>
            </a:r>
            <a:endParaRPr lang="en-IN" sz="2400" dirty="0">
              <a:solidFill>
                <a:srgbClr val="000000"/>
              </a:solidFil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20240424-WA002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3446" y="243676"/>
            <a:ext cx="12070878" cy="7092427"/>
          </a:xfrm>
          <a:prstGeom prst="rect">
            <a:avLst/>
          </a:prstGeom>
        </p:spPr>
      </p:pic>
    </p:spTree>
    <p:extLst>
      <p:ext uri="{BB962C8B-B14F-4D97-AF65-F5344CB8AC3E}">
        <p14:creationId xmlns:p14="http://schemas.microsoft.com/office/powerpoint/2010/main" val="16124207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a:xfrm>
            <a:off x="868516" y="535858"/>
            <a:ext cx="11999124" cy="1190139"/>
          </a:xfrm>
          <a:ln>
            <a:solidFill>
              <a:schemeClr val="bg1"/>
            </a:solidFill>
          </a:ln>
        </p:spPr>
        <p:style>
          <a:lnRef idx="2">
            <a:schemeClr val="accent4"/>
          </a:lnRef>
          <a:fillRef idx="1">
            <a:schemeClr val="lt1"/>
          </a:fillRef>
          <a:effectRef idx="0">
            <a:schemeClr val="accent4"/>
          </a:effectRef>
          <a:fontRef idx="minor">
            <a:schemeClr val="dk1"/>
          </a:fontRef>
        </p:style>
        <p:txBody>
          <a:bodyPr>
            <a:normAutofit/>
          </a:bodyPr>
          <a:lstStyle/>
          <a:p>
            <a:pPr algn="ctr"/>
            <a:r>
              <a:rPr lang="en-US" altLang="en-IN" sz="44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OBJECTIVE</a:t>
            </a:r>
            <a:endParaRPr lang="en-US" altLang="en-IN" sz="44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048609" name="Content Placeholder 2"/>
          <p:cNvSpPr>
            <a:spLocks noGrp="1"/>
          </p:cNvSpPr>
          <p:nvPr>
            <p:ph idx="1"/>
          </p:nvPr>
        </p:nvSpPr>
        <p:spPr>
          <a:xfrm>
            <a:off x="1105474" y="2047501"/>
            <a:ext cx="11762166" cy="5933758"/>
          </a:xfrm>
        </p:spPr>
        <p:txBody>
          <a:bodyPr>
            <a:normAutofit/>
          </a:bodyPr>
          <a:lstStyle/>
          <a:p>
            <a:pPr algn="l">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a:t>
            </a:r>
            <a:r>
              <a:rPr lang="en-US" b="1" i="0" dirty="0">
                <a:solidFill>
                  <a:srgbClr val="0D0D0D"/>
                </a:solidFill>
                <a:effectLst/>
                <a:latin typeface="Times New Roman" panose="02020603050405020304" pitchFamily="18" charset="0"/>
                <a:cs typeface="Times New Roman" panose="02020603050405020304" pitchFamily="18" charset="0"/>
              </a:rPr>
              <a:t>Optimize Renewable Energy Utilization:</a:t>
            </a:r>
            <a:endParaRPr lang="en-US" b="0" i="0" dirty="0">
              <a:solidFill>
                <a:srgbClr val="0D0D0D"/>
              </a:solidFill>
              <a:effectLst/>
              <a:latin typeface="Times New Roman" panose="02020603050405020304" pitchFamily="18" charset="0"/>
              <a:cs typeface="Times New Roman" panose="02020603050405020304" pitchFamily="18" charset="0"/>
            </a:endParaRPr>
          </a:p>
          <a:p>
            <a:pPr marL="457200" lvl="1" indent="0" algn="l">
              <a:buNone/>
            </a:pPr>
            <a:r>
              <a:rPr lang="en-US" b="0" i="0" dirty="0">
                <a:solidFill>
                  <a:srgbClr val="0D0D0D"/>
                </a:solidFill>
                <a:effectLst/>
                <a:latin typeface="Times New Roman" panose="02020603050405020304" pitchFamily="18" charset="0"/>
                <a:cs typeface="Times New Roman" panose="02020603050405020304" pitchFamily="18" charset="0"/>
              </a:rPr>
              <a:t>Maximize the utilization of solar and wind energy resources to ensure efficient and sustainable power generation for electric vehicle charging.</a:t>
            </a:r>
          </a:p>
          <a:p>
            <a:pPr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Enhance Energy Storage and Management:</a:t>
            </a:r>
            <a:endParaRPr lang="en-US" b="0" i="0" dirty="0">
              <a:solidFill>
                <a:srgbClr val="0D0D0D"/>
              </a:solidFill>
              <a:effectLst/>
              <a:latin typeface="Times New Roman" panose="02020603050405020304" pitchFamily="18" charset="0"/>
              <a:cs typeface="Times New Roman" panose="02020603050405020304" pitchFamily="18" charset="0"/>
            </a:endParaRPr>
          </a:p>
          <a:p>
            <a:pPr marL="457200" lvl="1" indent="0" algn="l">
              <a:buNone/>
            </a:pPr>
            <a:r>
              <a:rPr lang="en-US" b="0" i="0" dirty="0">
                <a:solidFill>
                  <a:srgbClr val="0D0D0D"/>
                </a:solidFill>
                <a:effectLst/>
                <a:latin typeface="Times New Roman" panose="02020603050405020304" pitchFamily="18" charset="0"/>
                <a:cs typeface="Times New Roman" panose="02020603050405020304" pitchFamily="18" charset="0"/>
              </a:rPr>
              <a:t>Develop an advanced energy storage and management system to store excess energy during peak production periods and efficiently distribute it during periods of low renewable energy output.</a:t>
            </a:r>
          </a:p>
          <a:p>
            <a:pPr algn="l">
              <a:buFont typeface="Wingdings" panose="05000000000000000000" pitchFamily="2" charset="2"/>
              <a:buChar char="Ø"/>
            </a:pPr>
            <a:r>
              <a:rPr lang="en-US" b="1" i="0" dirty="0">
                <a:solidFill>
                  <a:srgbClr val="0D0D0D"/>
                </a:solidFill>
                <a:effectLst/>
                <a:latin typeface="Times New Roman" panose="02020603050405020304" pitchFamily="18" charset="0"/>
                <a:cs typeface="Times New Roman" panose="02020603050405020304" pitchFamily="18" charset="0"/>
              </a:rPr>
              <a:t>Integrate Smart Charging Technologies:</a:t>
            </a:r>
            <a:endParaRPr lang="en-US" b="0" i="0" dirty="0">
              <a:solidFill>
                <a:srgbClr val="0D0D0D"/>
              </a:solidFill>
              <a:effectLst/>
              <a:latin typeface="Times New Roman" panose="02020603050405020304" pitchFamily="18" charset="0"/>
              <a:cs typeface="Times New Roman" panose="02020603050405020304" pitchFamily="18" charset="0"/>
            </a:endParaRPr>
          </a:p>
          <a:p>
            <a:pPr marL="457200" lvl="1" indent="0" algn="l">
              <a:buNone/>
            </a:pPr>
            <a:r>
              <a:rPr lang="en-US" b="0" i="0" dirty="0">
                <a:solidFill>
                  <a:srgbClr val="0D0D0D"/>
                </a:solidFill>
                <a:effectLst/>
                <a:latin typeface="Times New Roman" panose="02020603050405020304" pitchFamily="18" charset="0"/>
                <a:cs typeface="Times New Roman" panose="02020603050405020304" pitchFamily="18" charset="0"/>
              </a:rPr>
              <a:t>Implement smart charging algorithms and technologies to prioritize the use of renewable energy sources when available, optimizing the charging process for electric vehicles.</a:t>
            </a:r>
          </a:p>
          <a:p>
            <a:pPr marL="0" indent="0">
              <a:buNone/>
            </a:pP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D29608-3747-0116-3461-56FA7896BFF0}"/>
              </a:ext>
            </a:extLst>
          </p:cNvPr>
          <p:cNvSpPr>
            <a:spLocks noGrp="1"/>
          </p:cNvSpPr>
          <p:nvPr>
            <p:ph type="title"/>
          </p:nvPr>
        </p:nvSpPr>
        <p:spPr>
          <a:xfrm>
            <a:off x="808559" y="2723376"/>
            <a:ext cx="11917680" cy="1502305"/>
          </a:xfrm>
        </p:spPr>
        <p:txBody>
          <a:bodyPr/>
          <a:lstStyle/>
          <a:p>
            <a:pPr algn="ctr"/>
            <a:r>
              <a:rPr lang="en-US" b="1" dirty="0">
                <a:solidFill>
                  <a:srgbClr val="FF0000"/>
                </a:solidFill>
              </a:rPr>
              <a:t>ANY QUERIES ?</a:t>
            </a:r>
            <a:endParaRPr lang="en-IN" b="1" dirty="0">
              <a:solidFill>
                <a:srgbClr val="FF0000"/>
              </a:solidFill>
            </a:endParaRPr>
          </a:p>
        </p:txBody>
      </p:sp>
    </p:spTree>
    <p:extLst>
      <p:ext uri="{BB962C8B-B14F-4D97-AF65-F5344CB8AC3E}">
        <p14:creationId xmlns:p14="http://schemas.microsoft.com/office/powerpoint/2010/main" val="18782711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1048606" name="Title 1"/>
          <p:cNvSpPr txBox="1">
            <a:spLocks noGrp="1"/>
          </p:cNvSpPr>
          <p:nvPr>
            <p:ph type="title"/>
          </p:nvPr>
        </p:nvSpPr>
        <p:spPr>
          <a:xfrm>
            <a:off x="431483" y="529234"/>
            <a:ext cx="11917680" cy="1502305"/>
          </a:xfrm>
          <a:ln>
            <a:solidFill>
              <a:schemeClr val="bg1"/>
            </a:solidFill>
          </a:ln>
        </p:spPr>
        <p:style>
          <a:lnRef idx="2">
            <a:schemeClr val="accent2"/>
          </a:lnRef>
          <a:fillRef idx="1">
            <a:schemeClr val="lt1"/>
          </a:fillRef>
          <a:effectRef idx="0">
            <a:schemeClr val="accent2"/>
          </a:effectRef>
          <a:fontRef idx="minor">
            <a:schemeClr val="dk1"/>
          </a:fontRef>
        </p:style>
        <p:txBody>
          <a:bodyPr anchorCtr="1">
            <a:normAutofit/>
          </a:bodyPr>
          <a:lstStyle/>
          <a:p>
            <a:pPr lvl="0" algn="ctr"/>
            <a:r>
              <a:rPr lang="en-US" sz="4000" b="1" dirty="0">
                <a:solidFill>
                  <a:srgbClr val="FF0000"/>
                </a:solidFill>
                <a:latin typeface="Times New Roman" pitchFamily="18"/>
                <a:cs typeface="Times New Roman" pitchFamily="18"/>
              </a:rPr>
              <a:t>ABSTRACT</a:t>
            </a:r>
          </a:p>
        </p:txBody>
      </p:sp>
      <p:sp>
        <p:nvSpPr>
          <p:cNvPr id="4" name="TextBox 3">
            <a:extLst>
              <a:ext uri="{FF2B5EF4-FFF2-40B4-BE49-F238E27FC236}">
                <a16:creationId xmlns="" xmlns:a16="http://schemas.microsoft.com/office/drawing/2014/main" id="{E63C8D4A-7989-3D90-1258-78FA96B2AB2D}"/>
              </a:ext>
            </a:extLst>
          </p:cNvPr>
          <p:cNvSpPr txBox="1"/>
          <p:nvPr/>
        </p:nvSpPr>
        <p:spPr>
          <a:xfrm>
            <a:off x="963250" y="2059968"/>
            <a:ext cx="11829328" cy="4618957"/>
          </a:xfrm>
          <a:prstGeom prst="rect">
            <a:avLst/>
          </a:prstGeom>
          <a:noFill/>
        </p:spPr>
        <p:txBody>
          <a:bodyPr wrap="square" rtlCol="0">
            <a:spAutoFit/>
          </a:bodyPr>
          <a:lstStyle/>
          <a:p>
            <a:pPr algn="just">
              <a:lnSpc>
                <a:spcPct val="170000"/>
              </a:lnSpc>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  Energy crisis and pollution caused by vehicle emissions are one of the most important issues in the present society. Due to the charging time of battery of electric vehicle, requirement of charging on board is explored as option. This paper deals with the design of a hybrid model of a solar and wind, which uses the battery as its storage system. This system allows the two sources to supply the load separately or simultaneously depending on the availability of the energy sources. The power generated from the wind and solar is fluctuating in nature. The system obtains maximum solar energy during day time and maximum wind energy during the night because the wind blows more at night compared to day time. Therefore battery of the vehicle can be charged by using hybrid energy system.</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132" y="119347"/>
            <a:ext cx="11917680" cy="973393"/>
          </a:xfrm>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US" sz="3627" b="1" dirty="0">
                <a:solidFill>
                  <a:srgbClr val="FF0000"/>
                </a:solidFill>
                <a:latin typeface="Times New Roman" panose="02020603050405020304" pitchFamily="18" charset="0"/>
                <a:cs typeface="Times New Roman" panose="02020603050405020304" pitchFamily="18" charset="0"/>
              </a:rPr>
              <a:t>LITERATURE SURVEY</a:t>
            </a:r>
            <a:endParaRPr lang="en-US" dirty="0"/>
          </a:p>
        </p:txBody>
      </p:sp>
      <p:graphicFrame>
        <p:nvGraphicFramePr>
          <p:cNvPr id="3" name="Table 11"/>
          <p:cNvGraphicFramePr>
            <a:graphicFrameLocks noGrp="1"/>
          </p:cNvGraphicFramePr>
          <p:nvPr>
            <p:ph idx="1"/>
            <p:extLst>
              <p:ext uri="{D42A27DB-BD31-4B8C-83A1-F6EECF244321}">
                <p14:modId xmlns:p14="http://schemas.microsoft.com/office/powerpoint/2010/main" val="2883189672"/>
              </p:ext>
            </p:extLst>
          </p:nvPr>
        </p:nvGraphicFramePr>
        <p:xfrm>
          <a:off x="261564" y="1699967"/>
          <a:ext cx="13145905" cy="4965523"/>
        </p:xfrm>
        <a:graphic>
          <a:graphicData uri="http://schemas.openxmlformats.org/drawingml/2006/table">
            <a:tbl>
              <a:tblPr firstRow="1" bandRow="1">
                <a:tableStyleId>{5C22544A-7EE6-4342-B048-85BDC9FD1C3A}</a:tableStyleId>
              </a:tblPr>
              <a:tblGrid>
                <a:gridCol w="490127">
                  <a:extLst>
                    <a:ext uri="{9D8B030D-6E8A-4147-A177-3AD203B41FA5}">
                      <a16:colId xmlns="" xmlns:a16="http://schemas.microsoft.com/office/drawing/2014/main" val="20000"/>
                    </a:ext>
                  </a:extLst>
                </a:gridCol>
                <a:gridCol w="2310355">
                  <a:extLst>
                    <a:ext uri="{9D8B030D-6E8A-4147-A177-3AD203B41FA5}">
                      <a16:colId xmlns="" xmlns:a16="http://schemas.microsoft.com/office/drawing/2014/main" val="20001"/>
                    </a:ext>
                  </a:extLst>
                </a:gridCol>
                <a:gridCol w="1391094">
                  <a:extLst>
                    <a:ext uri="{9D8B030D-6E8A-4147-A177-3AD203B41FA5}">
                      <a16:colId xmlns="" xmlns:a16="http://schemas.microsoft.com/office/drawing/2014/main" val="387799020"/>
                    </a:ext>
                  </a:extLst>
                </a:gridCol>
                <a:gridCol w="1391094">
                  <a:extLst>
                    <a:ext uri="{9D8B030D-6E8A-4147-A177-3AD203B41FA5}">
                      <a16:colId xmlns="" xmlns:a16="http://schemas.microsoft.com/office/drawing/2014/main" val="20002"/>
                    </a:ext>
                  </a:extLst>
                </a:gridCol>
                <a:gridCol w="2020757">
                  <a:extLst>
                    <a:ext uri="{9D8B030D-6E8A-4147-A177-3AD203B41FA5}">
                      <a16:colId xmlns="" xmlns:a16="http://schemas.microsoft.com/office/drawing/2014/main" val="20003"/>
                    </a:ext>
                  </a:extLst>
                </a:gridCol>
                <a:gridCol w="2702393">
                  <a:extLst>
                    <a:ext uri="{9D8B030D-6E8A-4147-A177-3AD203B41FA5}">
                      <a16:colId xmlns="" xmlns:a16="http://schemas.microsoft.com/office/drawing/2014/main" val="20004"/>
                    </a:ext>
                  </a:extLst>
                </a:gridCol>
                <a:gridCol w="2840085">
                  <a:extLst>
                    <a:ext uri="{9D8B030D-6E8A-4147-A177-3AD203B41FA5}">
                      <a16:colId xmlns="" xmlns:a16="http://schemas.microsoft.com/office/drawing/2014/main" val="20005"/>
                    </a:ext>
                  </a:extLst>
                </a:gridCol>
              </a:tblGrid>
              <a:tr h="712422">
                <a:tc>
                  <a:txBody>
                    <a:bodyPr/>
                    <a:lstStyle/>
                    <a:p>
                      <a:pPr algn="ctr"/>
                      <a:r>
                        <a:rPr lang="en-US" sz="1400" b="1" dirty="0">
                          <a:latin typeface="Times New Roman" panose="02020603050405020304" pitchFamily="18" charset="0"/>
                          <a:cs typeface="Times New Roman" panose="02020603050405020304" pitchFamily="18" charset="0"/>
                        </a:rPr>
                        <a:t>SI.NO</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TITLE</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JOURNAL NAME</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AUTHOR</a:t>
                      </a:r>
                    </a:p>
                  </a:txBody>
                  <a:tcPr marL="103632" marR="103632" marT="51816" marB="51816" anchor="ctr"/>
                </a:tc>
                <a:tc>
                  <a:txBody>
                    <a:bodyPr/>
                    <a:lstStyle/>
                    <a:p>
                      <a:pPr algn="ctr"/>
                      <a:r>
                        <a:rPr lang="en-US" sz="1400">
                          <a:latin typeface="Times New Roman" panose="02020603050405020304" pitchFamily="18" charset="0"/>
                          <a:cs typeface="Times New Roman" panose="02020603050405020304" pitchFamily="18" charset="0"/>
                        </a:rPr>
                        <a:t>YEAR OF PUBLICATION</a:t>
                      </a:r>
                      <a:endParaRPr lang="en-US" sz="14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TECHNIQUES USED</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DRAWBACKS</a:t>
                      </a:r>
                    </a:p>
                  </a:txBody>
                  <a:tcPr marL="103632" marR="103632" marT="51816" marB="51816" anchor="ctr"/>
                </a:tc>
                <a:extLst>
                  <a:ext uri="{0D108BD9-81ED-4DB2-BD59-A6C34878D82A}">
                    <a16:rowId xmlns="" xmlns:a16="http://schemas.microsoft.com/office/drawing/2014/main" val="10000"/>
                  </a:ext>
                </a:extLst>
              </a:tr>
              <a:tr h="1658944">
                <a:tc>
                  <a:txBody>
                    <a:bodyPr/>
                    <a:lstStyle/>
                    <a:p>
                      <a:pPr algn="ctr"/>
                      <a:r>
                        <a:rPr lang="en-US" sz="1400" b="1" dirty="0">
                          <a:latin typeface="Times New Roman" panose="02020603050405020304" pitchFamily="18" charset="0"/>
                          <a:cs typeface="Times New Roman" panose="02020603050405020304" pitchFamily="18" charset="0"/>
                        </a:rPr>
                        <a:t>1</a:t>
                      </a:r>
                    </a:p>
                  </a:txBody>
                  <a:tcPr marL="103632" marR="103632" marT="51816" marB="51816" anchor="ctr"/>
                </a:tc>
                <a:tc>
                  <a:txBody>
                    <a:bodyPr/>
                    <a:lstStyle/>
                    <a:p>
                      <a:pPr algn="ctr"/>
                      <a:r>
                        <a:rPr lang="en-IN" sz="1600" kern="1200" dirty="0">
                          <a:solidFill>
                            <a:schemeClr val="dk1"/>
                          </a:solidFill>
                          <a:effectLst/>
                          <a:latin typeface="Times New Roman" panose="02020603050405020304" pitchFamily="18" charset="0"/>
                          <a:ea typeface="+mn-ea"/>
                          <a:cs typeface="Times New Roman" panose="02020603050405020304" pitchFamily="18" charset="0"/>
                        </a:rPr>
                        <a:t>Design and Analysis of a Solar-Wind Hybrid Energy System for Vehicle Power Generation.</a:t>
                      </a:r>
                      <a:endParaRPr lang="en-US" sz="1050" b="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IEEE Jordan Conference on Applied</a:t>
                      </a:r>
                    </a:p>
                    <a:p>
                      <a:pPr algn="ctr"/>
                      <a:r>
                        <a:rPr lang="en-US" sz="1400" dirty="0">
                          <a:latin typeface="Times New Roman" panose="02020603050405020304" pitchFamily="18" charset="0"/>
                          <a:cs typeface="Times New Roman" panose="02020603050405020304" pitchFamily="18" charset="0"/>
                        </a:rPr>
                        <a:t> Electrical Engineering</a:t>
                      </a:r>
                    </a:p>
                    <a:p>
                      <a:pPr algn="ctr"/>
                      <a:r>
                        <a:rPr lang="en-US" sz="1400" dirty="0">
                          <a:latin typeface="Times New Roman" panose="02020603050405020304" pitchFamily="18" charset="0"/>
                          <a:cs typeface="Times New Roman" panose="02020603050405020304" pitchFamily="18" charset="0"/>
                        </a:rPr>
                        <a:t>and Computing Technologies (AEECT)</a:t>
                      </a:r>
                    </a:p>
                  </a:txBody>
                  <a:tcPr marL="103632" marR="103632" marT="51816" marB="51816" anchor="ctr"/>
                </a:tc>
                <a:tc>
                  <a:txBody>
                    <a:bodyPr/>
                    <a:lstStyle/>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F.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Yildiz</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a:t>
                      </a:r>
                    </a:p>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M.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Korkmaz</a:t>
                      </a:r>
                      <a:endParaRPr lang="en-US" sz="105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marL="0" marR="0" lvl="0" indent="0" algn="ctr" defTabSz="1036290" rtl="0" eaLnBrk="1" fontAlgn="auto" latinLnBrk="0" hangingPunct="1">
                        <a:lnSpc>
                          <a:spcPct val="100000"/>
                        </a:lnSpc>
                        <a:spcBef>
                          <a:spcPts val="0"/>
                        </a:spcBef>
                        <a:spcAft>
                          <a:spcPts val="0"/>
                        </a:spcAft>
                        <a:buClrTx/>
                        <a:buSzTx/>
                        <a:buFontTx/>
                        <a:buNone/>
                        <a:tabLst/>
                        <a:defRPr/>
                      </a:pPr>
                      <a:r>
                        <a:rPr lang="en-US" sz="1400" b="0" dirty="0" smtClean="0">
                          <a:latin typeface="Times New Roman" panose="02020603050405020304" pitchFamily="18" charset="0"/>
                          <a:cs typeface="Times New Roman" panose="02020603050405020304" pitchFamily="18" charset="0"/>
                        </a:rPr>
                        <a:t>2022</a:t>
                      </a:r>
                      <a:endParaRPr lang="en-US" sz="140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nchor="ct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Techniques such as solar irradiance measurement, wind speed analysis, and historical weather data analysis are used to understand the availability and variability of these resources.</a:t>
                      </a:r>
                    </a:p>
                  </a:txBody>
                  <a:tcPr marL="103632" marR="103632" marT="51816" marB="51816"/>
                </a:tc>
                <a:tc>
                  <a:txBody>
                    <a:bodyPr/>
                    <a:lstStyle/>
                    <a:p>
                      <a:pPr marL="171450" indent="-171450">
                        <a:buFont typeface="Arial" panose="020B0604020202020204" pitchFamily="34" charset="0"/>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Both wind and solar energy are subject to fluctuations in availability based on weather conditions. </a:t>
                      </a:r>
                    </a:p>
                    <a:p>
                      <a:pPr marL="171450" indent="-171450">
                        <a:buFont typeface="Arial" panose="020B0604020202020204" pitchFamily="34" charset="0"/>
                        <a:buChar char="•"/>
                      </a:pP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Integrating multiple renewable energy sources into a hybrid system adds complexity to the design and maintenance of the vehicle's power generation system. </a:t>
                      </a:r>
                      <a:endParaRPr lang="en-US" sz="80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tc>
                <a:extLst>
                  <a:ext uri="{0D108BD9-81ED-4DB2-BD59-A6C34878D82A}">
                    <a16:rowId xmlns="" xmlns:a16="http://schemas.microsoft.com/office/drawing/2014/main" val="10001"/>
                  </a:ext>
                </a:extLst>
              </a:tr>
              <a:tr h="2442589">
                <a:tc>
                  <a:txBody>
                    <a:bodyPr/>
                    <a:lstStyle/>
                    <a:p>
                      <a:pPr algn="ctr"/>
                      <a:r>
                        <a:rPr lang="en-US" sz="1400" b="1" dirty="0">
                          <a:latin typeface="Times New Roman" panose="02020603050405020304" pitchFamily="18" charset="0"/>
                          <a:cs typeface="Times New Roman" panose="02020603050405020304" pitchFamily="18" charset="0"/>
                        </a:rPr>
                        <a:t>2</a:t>
                      </a:r>
                    </a:p>
                  </a:txBody>
                  <a:tcPr marL="103632" marR="103632" marT="51816" marB="51816" anchor="ctr"/>
                </a:tc>
                <a:tc>
                  <a:txBody>
                    <a:bodyPr/>
                    <a:lstStyle/>
                    <a:p>
                      <a:pPr marL="0" marR="0" lvl="0" indent="0" algn="ctr" defTabSz="1036290" rtl="0" eaLnBrk="1" fontAlgn="auto" latinLnBrk="0" hangingPunct="1">
                        <a:lnSpc>
                          <a:spcPct val="100000"/>
                        </a:lnSpc>
                        <a:spcBef>
                          <a:spcPts val="0"/>
                        </a:spcBef>
                        <a:spcAft>
                          <a:spcPts val="0"/>
                        </a:spcAft>
                        <a:buClrTx/>
                        <a:buSzTx/>
                        <a:buFontTx/>
                        <a:buNone/>
                        <a:tabLst/>
                        <a:defRPr/>
                      </a:pPr>
                      <a:r>
                        <a:rPr lang="en-IN" sz="1600" kern="1200" dirty="0">
                          <a:solidFill>
                            <a:schemeClr val="dk1"/>
                          </a:solidFill>
                          <a:effectLst/>
                          <a:latin typeface="Times New Roman" panose="02020603050405020304" pitchFamily="18" charset="0"/>
                          <a:ea typeface="+mn-ea"/>
                          <a:cs typeface="Times New Roman" panose="02020603050405020304" pitchFamily="18" charset="0"/>
                        </a:rPr>
                        <a:t>A Review of Solar and Wind Powered Electric Vehicle Charging Systems</a:t>
                      </a:r>
                      <a:r>
                        <a:rPr lang="en-US" sz="1400" b="0" kern="1200" dirty="0">
                          <a:solidFill>
                            <a:schemeClr val="dk1"/>
                          </a:solidFill>
                          <a:effectLst/>
                          <a:latin typeface="Times New Roman" panose="02020603050405020304" pitchFamily="18" charset="0"/>
                          <a:ea typeface="+mn-ea"/>
                          <a:cs typeface="Times New Roman" panose="02020603050405020304" pitchFamily="18" charset="0"/>
                        </a:rPr>
                        <a:t>.</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IEEE Transactions on Instrumentation and Measurement</a:t>
                      </a:r>
                    </a:p>
                  </a:txBody>
                  <a:tcPr marL="103632" marR="103632" marT="51816" marB="51816" anchor="ctr"/>
                </a:tc>
                <a:tc>
                  <a:txBody>
                    <a:bodyPr/>
                    <a:lstStyle/>
                    <a:p>
                      <a:pPr algn="ctr"/>
                      <a:r>
                        <a:rPr lang="en-US" sz="1800" kern="1200" dirty="0">
                          <a:solidFill>
                            <a:schemeClr val="dk1"/>
                          </a:solidFill>
                          <a:effectLst/>
                          <a:latin typeface="Times New Roman" panose="02020603050405020304" pitchFamily="18" charset="0"/>
                          <a:ea typeface="+mn-ea"/>
                          <a:cs typeface="Times New Roman" panose="02020603050405020304" pitchFamily="18" charset="0"/>
                        </a:rPr>
                        <a:t>S. </a:t>
                      </a:r>
                      <a:r>
                        <a:rPr lang="en-US" sz="1800" kern="1200" dirty="0" err="1">
                          <a:solidFill>
                            <a:schemeClr val="dk1"/>
                          </a:solidFill>
                          <a:effectLst/>
                          <a:latin typeface="Times New Roman" panose="02020603050405020304" pitchFamily="18" charset="0"/>
                          <a:ea typeface="+mn-ea"/>
                          <a:cs typeface="Times New Roman" panose="02020603050405020304" pitchFamily="18" charset="0"/>
                        </a:rPr>
                        <a:t>S.Pathak</a:t>
                      </a:r>
                      <a:r>
                        <a:rPr lang="en-US" sz="1800" kern="1200" dirty="0">
                          <a:solidFill>
                            <a:schemeClr val="dk1"/>
                          </a:solidFill>
                          <a:effectLst/>
                          <a:latin typeface="Times New Roman" panose="02020603050405020304" pitchFamily="18" charset="0"/>
                          <a:ea typeface="+mn-ea"/>
                          <a:cs typeface="Times New Roman" panose="02020603050405020304" pitchFamily="18" charset="0"/>
                        </a:rPr>
                        <a:t>, </a:t>
                      </a:r>
                      <a:r>
                        <a:rPr lang="en-US" sz="1800" kern="1200" dirty="0" err="1">
                          <a:solidFill>
                            <a:schemeClr val="dk1"/>
                          </a:solidFill>
                          <a:effectLst/>
                          <a:latin typeface="Times New Roman" panose="02020603050405020304" pitchFamily="18" charset="0"/>
                          <a:ea typeface="+mn-ea"/>
                          <a:cs typeface="Times New Roman" panose="02020603050405020304" pitchFamily="18" charset="0"/>
                        </a:rPr>
                        <a:t>S.S.Singh</a:t>
                      </a:r>
                      <a:r>
                        <a:rPr lang="en-US" sz="1800" kern="1200" dirty="0">
                          <a:solidFill>
                            <a:schemeClr val="dk1"/>
                          </a:solidFill>
                          <a:effectLst/>
                          <a:latin typeface="Times New Roman" panose="02020603050405020304" pitchFamily="18" charset="0"/>
                          <a:ea typeface="+mn-ea"/>
                          <a:cs typeface="Times New Roman" panose="02020603050405020304" pitchFamily="18" charset="0"/>
                        </a:rPr>
                        <a:t>, and </a:t>
                      </a:r>
                    </a:p>
                    <a:p>
                      <a:pPr algn="ctr"/>
                      <a:r>
                        <a:rPr lang="en-US" sz="1800" kern="1200" dirty="0" err="1">
                          <a:solidFill>
                            <a:schemeClr val="dk1"/>
                          </a:solidFill>
                          <a:effectLst/>
                          <a:latin typeface="Times New Roman" panose="02020603050405020304" pitchFamily="18" charset="0"/>
                          <a:ea typeface="+mn-ea"/>
                          <a:cs typeface="Times New Roman" panose="02020603050405020304" pitchFamily="18" charset="0"/>
                        </a:rPr>
                        <a:t>B.Singh</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b="0" dirty="0">
                          <a:latin typeface="Times New Roman" panose="02020603050405020304" pitchFamily="18" charset="0"/>
                          <a:cs typeface="Times New Roman" panose="02020603050405020304" pitchFamily="18" charset="0"/>
                        </a:rPr>
                        <a:t>2022</a:t>
                      </a:r>
                    </a:p>
                  </a:txBody>
                  <a:tcPr marL="103632" marR="103632" marT="51816" marB="51816" anchor="ctr"/>
                </a:tc>
                <a:tc>
                  <a:txBody>
                    <a:bodyPr/>
                    <a:lstStyle/>
                    <a:p>
                      <a:pPr marL="285750" indent="-285750" algn="l">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Techniques such as performance modeling, simulation, and field testing are used to evaluate the performance of solar and wind-powered EV charging systems. </a:t>
                      </a:r>
                    </a:p>
                  </a:txBody>
                  <a:tcPr marL="103632" marR="103632" marT="51816" marB="51816"/>
                </a:tc>
                <a:tc>
                  <a:txBody>
                    <a:bodyPr/>
                    <a:lstStyle/>
                    <a:p>
                      <a:pPr marL="171450" indent="-171450">
                        <a:buFont typeface="Arial" panose="020B0604020202020204" pitchFamily="34" charset="0"/>
                        <a:buChar char="•"/>
                      </a:pPr>
                      <a:r>
                        <a:rPr lang="en-US" sz="1200" kern="1200" dirty="0">
                          <a:solidFill>
                            <a:schemeClr val="dk1"/>
                          </a:solidFill>
                          <a:effectLst/>
                          <a:latin typeface="Times New Roman" panose="02020603050405020304" pitchFamily="18" charset="0"/>
                          <a:ea typeface="+mn-ea"/>
                          <a:cs typeface="Times New Roman" panose="02020603050405020304" pitchFamily="18" charset="0"/>
                        </a:rPr>
                        <a:t>Urban areas often have limited space available for installing solar panels and wind turbines at the scale required to meet the demand for EV charging.</a:t>
                      </a:r>
                    </a:p>
                    <a:p>
                      <a:pPr marL="171450" indent="-171450">
                        <a:buFont typeface="Arial" panose="020B0604020202020204" pitchFamily="34" charset="0"/>
                        <a:buChar char="•"/>
                      </a:pPr>
                      <a:r>
                        <a:rPr lang="en-US" sz="1200" b="0" i="0" kern="1200" dirty="0">
                          <a:solidFill>
                            <a:schemeClr val="dk1"/>
                          </a:solidFill>
                          <a:effectLst/>
                          <a:latin typeface="Times New Roman" panose="02020603050405020304" pitchFamily="18" charset="0"/>
                          <a:ea typeface="+mn-ea"/>
                          <a:cs typeface="Times New Roman" panose="02020603050405020304" pitchFamily="18" charset="0"/>
                        </a:rPr>
                        <a:t>Solar panels and wind turbines require significant space for installation, which may be limited in urban environments or on vehicles.</a:t>
                      </a:r>
                      <a:endParaRPr lang="en-US" sz="80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tc>
                <a:extLst>
                  <a:ext uri="{0D108BD9-81ED-4DB2-BD59-A6C34878D82A}">
                    <a16:rowId xmlns="" xmlns:a16="http://schemas.microsoft.com/office/drawing/2014/main" val="2786239605"/>
                  </a:ext>
                </a:extLst>
              </a:tr>
            </a:tbl>
          </a:graphicData>
        </a:graphic>
      </p:graphicFrame>
    </p:spTree>
    <p:extLst>
      <p:ext uri="{BB962C8B-B14F-4D97-AF65-F5344CB8AC3E}">
        <p14:creationId xmlns:p14="http://schemas.microsoft.com/office/powerpoint/2010/main" val="26612196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 xmlns:a16="http://schemas.microsoft.com/office/drawing/2014/main" id="{2B13115C-691B-8AA3-089C-6B81CFE6DD0B}"/>
              </a:ext>
            </a:extLst>
          </p:cNvPr>
          <p:cNvGraphicFramePr>
            <a:graphicFrameLocks noGrp="1"/>
          </p:cNvGraphicFramePr>
          <p:nvPr>
            <p:extLst>
              <p:ext uri="{D42A27DB-BD31-4B8C-83A1-F6EECF244321}">
                <p14:modId xmlns:p14="http://schemas.microsoft.com/office/powerpoint/2010/main" val="2833540577"/>
              </p:ext>
            </p:extLst>
          </p:nvPr>
        </p:nvGraphicFramePr>
        <p:xfrm>
          <a:off x="340440" y="608350"/>
          <a:ext cx="13136720" cy="5617209"/>
        </p:xfrm>
        <a:graphic>
          <a:graphicData uri="http://schemas.openxmlformats.org/drawingml/2006/table">
            <a:tbl>
              <a:tblPr firstRow="1" bandRow="1">
                <a:tableStyleId>{5C22544A-7EE6-4342-B048-85BDC9FD1C3A}</a:tableStyleId>
              </a:tblPr>
              <a:tblGrid>
                <a:gridCol w="583792">
                  <a:extLst>
                    <a:ext uri="{9D8B030D-6E8A-4147-A177-3AD203B41FA5}">
                      <a16:colId xmlns="" xmlns:a16="http://schemas.microsoft.com/office/drawing/2014/main" val="2410750919"/>
                    </a:ext>
                  </a:extLst>
                </a:gridCol>
                <a:gridCol w="2214734">
                  <a:extLst>
                    <a:ext uri="{9D8B030D-6E8A-4147-A177-3AD203B41FA5}">
                      <a16:colId xmlns="" xmlns:a16="http://schemas.microsoft.com/office/drawing/2014/main" val="3960475943"/>
                    </a:ext>
                  </a:extLst>
                </a:gridCol>
                <a:gridCol w="1390122">
                  <a:extLst>
                    <a:ext uri="{9D8B030D-6E8A-4147-A177-3AD203B41FA5}">
                      <a16:colId xmlns="" xmlns:a16="http://schemas.microsoft.com/office/drawing/2014/main" val="1081980135"/>
                    </a:ext>
                  </a:extLst>
                </a:gridCol>
                <a:gridCol w="1390122">
                  <a:extLst>
                    <a:ext uri="{9D8B030D-6E8A-4147-A177-3AD203B41FA5}">
                      <a16:colId xmlns="" xmlns:a16="http://schemas.microsoft.com/office/drawing/2014/main" val="3586758090"/>
                    </a:ext>
                  </a:extLst>
                </a:gridCol>
                <a:gridCol w="2019344">
                  <a:extLst>
                    <a:ext uri="{9D8B030D-6E8A-4147-A177-3AD203B41FA5}">
                      <a16:colId xmlns="" xmlns:a16="http://schemas.microsoft.com/office/drawing/2014/main" val="1712759604"/>
                    </a:ext>
                  </a:extLst>
                </a:gridCol>
                <a:gridCol w="2700505">
                  <a:extLst>
                    <a:ext uri="{9D8B030D-6E8A-4147-A177-3AD203B41FA5}">
                      <a16:colId xmlns="" xmlns:a16="http://schemas.microsoft.com/office/drawing/2014/main" val="2959775144"/>
                    </a:ext>
                  </a:extLst>
                </a:gridCol>
                <a:gridCol w="2838101">
                  <a:extLst>
                    <a:ext uri="{9D8B030D-6E8A-4147-A177-3AD203B41FA5}">
                      <a16:colId xmlns="" xmlns:a16="http://schemas.microsoft.com/office/drawing/2014/main" val="4058784185"/>
                    </a:ext>
                  </a:extLst>
                </a:gridCol>
              </a:tblGrid>
              <a:tr h="1051305">
                <a:tc>
                  <a:txBody>
                    <a:bodyPr/>
                    <a:lstStyle/>
                    <a:p>
                      <a:pPr algn="ctr"/>
                      <a:r>
                        <a:rPr lang="en-US" sz="1600" dirty="0">
                          <a:latin typeface="Times New Roman" panose="02020603050405020304" pitchFamily="18" charset="0"/>
                          <a:cs typeface="Times New Roman" panose="02020603050405020304" pitchFamily="18" charset="0"/>
                        </a:rPr>
                        <a:t>SI.NO</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TITLE</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JOURNAL NAME</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AUTHOR</a:t>
                      </a:r>
                    </a:p>
                  </a:txBody>
                  <a:tcPr marL="103632" marR="103632" marT="51816" marB="51816" anchor="ctr"/>
                </a:tc>
                <a:tc>
                  <a:txBody>
                    <a:bodyPr/>
                    <a:lstStyle/>
                    <a:p>
                      <a:pPr algn="ctr"/>
                      <a:r>
                        <a:rPr lang="en-US" sz="1600">
                          <a:latin typeface="Times New Roman" panose="02020603050405020304" pitchFamily="18" charset="0"/>
                          <a:cs typeface="Times New Roman" panose="02020603050405020304" pitchFamily="18" charset="0"/>
                        </a:rPr>
                        <a:t>YEAR OF PUBLICATION</a:t>
                      </a:r>
                      <a:endParaRPr lang="en-US" sz="16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a:latin typeface="Times New Roman" panose="02020603050405020304" pitchFamily="18" charset="0"/>
                          <a:cs typeface="Times New Roman" panose="02020603050405020304" pitchFamily="18" charset="0"/>
                        </a:rPr>
                        <a:t>TECHNIQUES USED</a:t>
                      </a:r>
                      <a:endParaRPr lang="en-US" sz="16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DRAWBACKS</a:t>
                      </a:r>
                    </a:p>
                  </a:txBody>
                  <a:tcPr marL="103632" marR="103632" marT="51816" marB="51816" anchor="ctr"/>
                </a:tc>
                <a:extLst>
                  <a:ext uri="{0D108BD9-81ED-4DB2-BD59-A6C34878D82A}">
                    <a16:rowId xmlns="" xmlns:a16="http://schemas.microsoft.com/office/drawing/2014/main" val="3963434288"/>
                  </a:ext>
                </a:extLst>
              </a:tr>
              <a:tr h="2008746">
                <a:tc>
                  <a:txBody>
                    <a:bodyPr/>
                    <a:lstStyle/>
                    <a:p>
                      <a:pPr algn="ctr"/>
                      <a:r>
                        <a:rPr lang="en-US" sz="1600" b="1" dirty="0">
                          <a:latin typeface="Times New Roman" panose="02020603050405020304" pitchFamily="18" charset="0"/>
                          <a:cs typeface="Times New Roman" panose="02020603050405020304" pitchFamily="18" charset="0"/>
                        </a:rPr>
                        <a:t>3.</a:t>
                      </a:r>
                    </a:p>
                  </a:txBody>
                  <a:tcPr marL="103632" marR="103632" marT="51816" marB="51816" anchor="ctr"/>
                </a:tc>
                <a:tc>
                  <a:txBody>
                    <a:bodyPr/>
                    <a:lstStyle/>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Optimized generated power of a solar PV system using an intelligent tracking technique.</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International Journal of Power Electronics and Drive Systems (IJPEDS)</a:t>
                      </a:r>
                    </a:p>
                  </a:txBody>
                  <a:tcPr marL="103632" marR="103632" marT="51816" marB="51816" anchor="ctr"/>
                </a:tc>
                <a:tc>
                  <a:txBody>
                    <a:bodyPr/>
                    <a:lstStyle/>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A. T.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Balal</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M. Abedi, and F.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Shahabi</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2021</a:t>
                      </a:r>
                    </a:p>
                  </a:txBody>
                  <a:tcPr marL="103632" marR="103632" marT="51816" marB="51816" anchor="ctr"/>
                </a:tc>
                <a:tc>
                  <a:txBody>
                    <a:bodyPr/>
                    <a:lstStyle/>
                    <a:p>
                      <a:pPr marL="285750" indent="-285750" algn="l">
                        <a:buFont typeface="Arial" panose="020B0604020202020204" pitchFamily="34" charset="0"/>
                        <a:buChar char="•"/>
                      </a:pPr>
                      <a:r>
                        <a:rPr lang="en-US" sz="1600" b="0" i="0" u="none" strike="noStrike" baseline="0" dirty="0">
                          <a:solidFill>
                            <a:srgbClr val="252525"/>
                          </a:solidFill>
                          <a:latin typeface="Times New Roman" panose="02020603050405020304" pitchFamily="18" charset="0"/>
                          <a:cs typeface="Times New Roman" panose="02020603050405020304" pitchFamily="18" charset="0"/>
                        </a:rPr>
                        <a:t>Deploy sensors, such as light sensors to measure solar irradiance levels and environmental conditions.</a:t>
                      </a:r>
                    </a:p>
                    <a:p>
                      <a:pPr marL="285750" indent="-285750" algn="l">
                        <a:buFont typeface="Arial" panose="020B0604020202020204" pitchFamily="34" charset="0"/>
                        <a:buChar char="•"/>
                      </a:pPr>
                      <a:r>
                        <a:rPr lang="en-US" sz="1600" b="0" i="0" u="none" strike="noStrike" baseline="0" dirty="0">
                          <a:solidFill>
                            <a:srgbClr val="252525"/>
                          </a:solidFill>
                          <a:latin typeface="Times New Roman" panose="02020603050405020304" pitchFamily="18" charset="0"/>
                          <a:cs typeface="Times New Roman" panose="02020603050405020304" pitchFamily="18" charset="0"/>
                        </a:rPr>
                        <a:t>Use data acquisition systems to collect real-time data from the PV system, including voltage, current, and temperature measurements.</a:t>
                      </a:r>
                      <a:endParaRPr lang="en-US" sz="1600" dirty="0">
                        <a:latin typeface="Times New Roman" panose="02020603050405020304" pitchFamily="18" charset="0"/>
                        <a:cs typeface="Times New Roman" panose="02020603050405020304" pitchFamily="18" charset="0"/>
                      </a:endParaRPr>
                    </a:p>
                  </a:txBody>
                  <a:tcPr marL="103632" marR="103632" marT="51816" marB="51816"/>
                </a:tc>
                <a:tc>
                  <a:txBody>
                    <a:bodyPr/>
                    <a:lstStyle/>
                    <a:p>
                      <a:pPr marL="285750" indent="-285750">
                        <a:buFont typeface="Arial" panose="020B0604020202020204" pitchFamily="34" charset="0"/>
                        <a:buChar char="•"/>
                      </a:pPr>
                      <a:r>
                        <a:rPr lang="en-US" sz="1400" b="0" i="0" kern="1200" dirty="0">
                          <a:solidFill>
                            <a:schemeClr val="dk1"/>
                          </a:solidFill>
                          <a:effectLst/>
                          <a:latin typeface="+mn-lt"/>
                          <a:ea typeface="+mn-ea"/>
                          <a:cs typeface="+mn-cs"/>
                        </a:rPr>
                        <a:t>Depending on local regulations and permitting requirements, the installation of solar PV systems with intelligent tracking capabilities may face additional approval processes or compliance checks. </a:t>
                      </a:r>
                      <a:endParaRPr lang="en-US" sz="100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tc>
                <a:extLst>
                  <a:ext uri="{0D108BD9-81ED-4DB2-BD59-A6C34878D82A}">
                    <a16:rowId xmlns="" xmlns:a16="http://schemas.microsoft.com/office/drawing/2014/main" val="2286181436"/>
                  </a:ext>
                </a:extLst>
              </a:tr>
              <a:tr h="1338455">
                <a:tc>
                  <a:txBody>
                    <a:bodyPr/>
                    <a:lstStyle/>
                    <a:p>
                      <a:pPr algn="ctr"/>
                      <a:r>
                        <a:rPr lang="en-US" sz="1600" b="1" dirty="0">
                          <a:latin typeface="Times New Roman" panose="02020603050405020304" pitchFamily="18" charset="0"/>
                          <a:cs typeface="Times New Roman" panose="02020603050405020304" pitchFamily="18" charset="0"/>
                        </a:rPr>
                        <a:t>4.</a:t>
                      </a:r>
                    </a:p>
                  </a:txBody>
                  <a:tcPr marL="103632" marR="103632" marT="51816" marB="51816" anchor="ctr"/>
                </a:tc>
                <a:tc>
                  <a:txBody>
                    <a:bodyPr/>
                    <a:lstStyle/>
                    <a:p>
                      <a:pPr algn="ct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Innovative design method and experimental investigation of a small-scale and very</a:t>
                      </a:r>
                    </a:p>
                    <a:p>
                      <a:pPr algn="ct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low tip-speed ratio wind turbine.</a:t>
                      </a:r>
                      <a:endParaRPr lang="en-US" sz="9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IEEE 2nd International Conference on Advance Computing and Innovative Technologies in Engineering (ICACITE)</a:t>
                      </a:r>
                    </a:p>
                  </a:txBody>
                  <a:tcPr marL="103632" marR="103632" marT="51816" marB="51816" anchor="ctr"/>
                </a:tc>
                <a:tc>
                  <a:txBody>
                    <a:bodyPr/>
                    <a:lstStyle/>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M.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Bourhis</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M. Pereira,</a:t>
                      </a:r>
                    </a:p>
                    <a:p>
                      <a:pPr algn="ctr"/>
                      <a:r>
                        <a:rPr lang="en-US" sz="1600" kern="1200" dirty="0">
                          <a:solidFill>
                            <a:schemeClr val="dk1"/>
                          </a:solidFill>
                          <a:effectLst/>
                          <a:latin typeface="Times New Roman" panose="02020603050405020304" pitchFamily="18" charset="0"/>
                          <a:ea typeface="+mn-ea"/>
                          <a:cs typeface="Times New Roman" panose="02020603050405020304" pitchFamily="18" charset="0"/>
                        </a:rPr>
                        <a:t> F.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Ravelet</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and I.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Dobrev</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2021</a:t>
                      </a:r>
                    </a:p>
                  </a:txBody>
                  <a:tcPr marL="103632" marR="103632" marT="51816" marB="51816" anchor="ctr"/>
                </a:tc>
                <a:tc>
                  <a:txBody>
                    <a:bodyPr/>
                    <a:lstStyle/>
                    <a:p>
                      <a:pPr marL="285750" indent="-285750" algn="l">
                        <a:buFont typeface="Arial" panose="020B0604020202020204" pitchFamily="34" charset="0"/>
                        <a:buChar char="•"/>
                      </a:pPr>
                      <a:r>
                        <a:rPr lang="en-US" sz="1600" b="0" i="0" kern="1200" dirty="0">
                          <a:solidFill>
                            <a:schemeClr val="dk1"/>
                          </a:solidFill>
                          <a:effectLst/>
                          <a:latin typeface="Times New Roman" panose="02020603050405020304" pitchFamily="18" charset="0"/>
                          <a:ea typeface="+mn-ea"/>
                          <a:cs typeface="Times New Roman" panose="02020603050405020304" pitchFamily="18" charset="0"/>
                        </a:rPr>
                        <a:t>Employ design thinking principles to understand user needs, define design challenges, brainstorm innovative solutions, and iterate through prototyping and testing cycles.</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marL="285750" indent="-285750">
                        <a:buFont typeface="Arial" panose="020B0604020202020204" pitchFamily="34" charset="0"/>
                        <a:buChar char="•"/>
                      </a:pPr>
                      <a:r>
                        <a:rPr lang="en-US" sz="1400" kern="1200" dirty="0">
                          <a:solidFill>
                            <a:schemeClr val="dk1"/>
                          </a:solidFill>
                          <a:effectLst/>
                          <a:latin typeface="Times New Roman" panose="02020603050405020304" pitchFamily="18" charset="0"/>
                          <a:ea typeface="+mn-ea"/>
                          <a:cs typeface="Times New Roman" panose="02020603050405020304" pitchFamily="18" charset="0"/>
                        </a:rPr>
                        <a:t>Small horizontal axis wind turbines operating at low wind speeds often face challenges in achieving high performance compared to large wind turbines.</a:t>
                      </a:r>
                    </a:p>
                  </a:txBody>
                  <a:tcPr marL="103632" marR="103632" marT="51816" marB="51816"/>
                </a:tc>
                <a:extLst>
                  <a:ext uri="{0D108BD9-81ED-4DB2-BD59-A6C34878D82A}">
                    <a16:rowId xmlns="" xmlns:a16="http://schemas.microsoft.com/office/drawing/2014/main" val="1545697871"/>
                  </a:ext>
                </a:extLst>
              </a:tr>
            </a:tbl>
          </a:graphicData>
        </a:graphic>
      </p:graphicFrame>
    </p:spTree>
    <p:extLst>
      <p:ext uri="{BB962C8B-B14F-4D97-AF65-F5344CB8AC3E}">
        <p14:creationId xmlns:p14="http://schemas.microsoft.com/office/powerpoint/2010/main" val="41932764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 xmlns:a16="http://schemas.microsoft.com/office/drawing/2014/main" id="{088329EC-5065-44F7-8BB0-A4E0F53E0B8B}"/>
              </a:ext>
            </a:extLst>
          </p:cNvPr>
          <p:cNvGraphicFramePr>
            <a:graphicFrameLocks noGrp="1"/>
          </p:cNvGraphicFramePr>
          <p:nvPr>
            <p:extLst>
              <p:ext uri="{D42A27DB-BD31-4B8C-83A1-F6EECF244321}">
                <p14:modId xmlns:p14="http://schemas.microsoft.com/office/powerpoint/2010/main" val="2630640501"/>
              </p:ext>
            </p:extLst>
          </p:nvPr>
        </p:nvGraphicFramePr>
        <p:xfrm>
          <a:off x="363300" y="262255"/>
          <a:ext cx="13251100" cy="6614033"/>
        </p:xfrm>
        <a:graphic>
          <a:graphicData uri="http://schemas.openxmlformats.org/drawingml/2006/table">
            <a:tbl>
              <a:tblPr firstRow="1" bandRow="1">
                <a:tableStyleId>{5C22544A-7EE6-4342-B048-85BDC9FD1C3A}</a:tableStyleId>
              </a:tblPr>
              <a:tblGrid>
                <a:gridCol w="588875">
                  <a:extLst>
                    <a:ext uri="{9D8B030D-6E8A-4147-A177-3AD203B41FA5}">
                      <a16:colId xmlns="" xmlns:a16="http://schemas.microsoft.com/office/drawing/2014/main" val="4174931710"/>
                    </a:ext>
                  </a:extLst>
                </a:gridCol>
                <a:gridCol w="2234017">
                  <a:extLst>
                    <a:ext uri="{9D8B030D-6E8A-4147-A177-3AD203B41FA5}">
                      <a16:colId xmlns="" xmlns:a16="http://schemas.microsoft.com/office/drawing/2014/main" val="16624459"/>
                    </a:ext>
                  </a:extLst>
                </a:gridCol>
                <a:gridCol w="1402226">
                  <a:extLst>
                    <a:ext uri="{9D8B030D-6E8A-4147-A177-3AD203B41FA5}">
                      <a16:colId xmlns="" xmlns:a16="http://schemas.microsoft.com/office/drawing/2014/main" val="1073668065"/>
                    </a:ext>
                  </a:extLst>
                </a:gridCol>
                <a:gridCol w="1402226">
                  <a:extLst>
                    <a:ext uri="{9D8B030D-6E8A-4147-A177-3AD203B41FA5}">
                      <a16:colId xmlns="" xmlns:a16="http://schemas.microsoft.com/office/drawing/2014/main" val="471121964"/>
                    </a:ext>
                  </a:extLst>
                </a:gridCol>
                <a:gridCol w="2036926">
                  <a:extLst>
                    <a:ext uri="{9D8B030D-6E8A-4147-A177-3AD203B41FA5}">
                      <a16:colId xmlns="" xmlns:a16="http://schemas.microsoft.com/office/drawing/2014/main" val="3488918759"/>
                    </a:ext>
                  </a:extLst>
                </a:gridCol>
                <a:gridCol w="2724018">
                  <a:extLst>
                    <a:ext uri="{9D8B030D-6E8A-4147-A177-3AD203B41FA5}">
                      <a16:colId xmlns="" xmlns:a16="http://schemas.microsoft.com/office/drawing/2014/main" val="81539378"/>
                    </a:ext>
                  </a:extLst>
                </a:gridCol>
                <a:gridCol w="2862812">
                  <a:extLst>
                    <a:ext uri="{9D8B030D-6E8A-4147-A177-3AD203B41FA5}">
                      <a16:colId xmlns="" xmlns:a16="http://schemas.microsoft.com/office/drawing/2014/main" val="779953709"/>
                    </a:ext>
                  </a:extLst>
                </a:gridCol>
              </a:tblGrid>
              <a:tr h="795983">
                <a:tc>
                  <a:txBody>
                    <a:bodyPr/>
                    <a:lstStyle/>
                    <a:p>
                      <a:pPr algn="ctr"/>
                      <a:r>
                        <a:rPr lang="en-US" sz="1600" b="0" dirty="0">
                          <a:latin typeface="Times New Roman" panose="02020603050405020304" pitchFamily="18" charset="0"/>
                          <a:cs typeface="Times New Roman" panose="02020603050405020304" pitchFamily="18" charset="0"/>
                        </a:rPr>
                        <a:t>SI.NO</a:t>
                      </a: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TITLE</a:t>
                      </a: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JOURNAL NAME</a:t>
                      </a: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AUTHOR</a:t>
                      </a:r>
                    </a:p>
                  </a:txBody>
                  <a:tcPr marL="103632" marR="103632" marT="51816" marB="51816" anchor="ctr"/>
                </a:tc>
                <a:tc>
                  <a:txBody>
                    <a:bodyPr/>
                    <a:lstStyle/>
                    <a:p>
                      <a:pPr algn="ctr"/>
                      <a:r>
                        <a:rPr lang="en-US" sz="1600" b="0">
                          <a:latin typeface="Times New Roman" panose="02020603050405020304" pitchFamily="18" charset="0"/>
                          <a:cs typeface="Times New Roman" panose="02020603050405020304" pitchFamily="18" charset="0"/>
                        </a:rPr>
                        <a:t>YEAR OF PUBLICATION</a:t>
                      </a:r>
                      <a:endParaRPr lang="en-US" sz="160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TECHNQUES USED</a:t>
                      </a: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DRAWBACKS</a:t>
                      </a:r>
                    </a:p>
                  </a:txBody>
                  <a:tcPr marL="103632" marR="103632" marT="51816" marB="51816" anchor="ctr"/>
                </a:tc>
                <a:extLst>
                  <a:ext uri="{0D108BD9-81ED-4DB2-BD59-A6C34878D82A}">
                    <a16:rowId xmlns="" xmlns:a16="http://schemas.microsoft.com/office/drawing/2014/main" val="3666242027"/>
                  </a:ext>
                </a:extLst>
              </a:tr>
              <a:tr h="2831597">
                <a:tc>
                  <a:txBody>
                    <a:bodyPr/>
                    <a:lstStyle/>
                    <a:p>
                      <a:pPr algn="ctr"/>
                      <a:r>
                        <a:rPr lang="en-US" sz="1600" b="0" dirty="0">
                          <a:latin typeface="Times New Roman" panose="02020603050405020304" pitchFamily="18" charset="0"/>
                          <a:cs typeface="Times New Roman" panose="02020603050405020304" pitchFamily="18" charset="0"/>
                        </a:rPr>
                        <a:t>5.</a:t>
                      </a:r>
                    </a:p>
                  </a:txBody>
                  <a:tcPr marL="103632" marR="103632" marT="51816" marB="51816" anchor="ctr"/>
                </a:tc>
                <a:tc>
                  <a:txBody>
                    <a:bodyPr/>
                    <a:lstStyle/>
                    <a:p>
                      <a:pPr algn="ctr"/>
                      <a:r>
                        <a:rPr lang="en-IN" sz="1600" b="0" kern="1200" dirty="0">
                          <a:solidFill>
                            <a:schemeClr val="dk1"/>
                          </a:solidFill>
                          <a:effectLst/>
                          <a:latin typeface="Times New Roman" panose="02020603050405020304" pitchFamily="18" charset="0"/>
                          <a:ea typeface="+mn-ea"/>
                          <a:cs typeface="Times New Roman" panose="02020603050405020304" pitchFamily="18" charset="0"/>
                        </a:rPr>
                        <a:t>Design and Analysis of a Solar-Wind Powered Electric Vehicle Charging Station.</a:t>
                      </a:r>
                      <a:endParaRPr lang="en-US" sz="110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b="0" dirty="0">
                          <a:latin typeface="Times New Roman" panose="02020603050405020304" pitchFamily="18" charset="0"/>
                          <a:cs typeface="Times New Roman" panose="02020603050405020304" pitchFamily="18" charset="0"/>
                        </a:rPr>
                        <a:t>IEEE</a:t>
                      </a:r>
                    </a:p>
                    <a:p>
                      <a:pPr algn="ctr"/>
                      <a:r>
                        <a:rPr lang="en-US" sz="1400" b="0" dirty="0">
                          <a:latin typeface="Times New Roman" panose="02020603050405020304" pitchFamily="18" charset="0"/>
                          <a:cs typeface="Times New Roman" panose="02020603050405020304" pitchFamily="18" charset="0"/>
                        </a:rPr>
                        <a:t>International Conference on Data Science &amp; Communication (</a:t>
                      </a:r>
                      <a:r>
                        <a:rPr lang="en-US" sz="1400" b="0" dirty="0" err="1">
                          <a:latin typeface="Times New Roman" panose="02020603050405020304" pitchFamily="18" charset="0"/>
                          <a:cs typeface="Times New Roman" panose="02020603050405020304" pitchFamily="18" charset="0"/>
                        </a:rPr>
                        <a:t>IconDSC</a:t>
                      </a:r>
                      <a:r>
                        <a:rPr lang="en-US" sz="1400" b="0" dirty="0">
                          <a:latin typeface="Times New Roman" panose="02020603050405020304" pitchFamily="18" charset="0"/>
                          <a:cs typeface="Times New Roman" panose="02020603050405020304" pitchFamily="18" charset="0"/>
                        </a:rPr>
                        <a:t>)</a:t>
                      </a:r>
                    </a:p>
                  </a:txBody>
                  <a:tcPr marL="103632" marR="103632" marT="51816" marB="51816" anchor="ctr"/>
                </a:tc>
                <a:tc>
                  <a:txBody>
                    <a:bodyPr/>
                    <a:lstStyle/>
                    <a:p>
                      <a:pPr algn="ctr"/>
                      <a:r>
                        <a:rPr lang="en-US" sz="1600" b="0" kern="1200" dirty="0">
                          <a:solidFill>
                            <a:schemeClr val="dk1"/>
                          </a:solidFill>
                          <a:effectLst/>
                          <a:latin typeface="Times New Roman" panose="02020603050405020304" pitchFamily="18" charset="0"/>
                          <a:ea typeface="+mn-ea"/>
                          <a:cs typeface="Times New Roman" panose="02020603050405020304" pitchFamily="18" charset="0"/>
                        </a:rPr>
                        <a:t>S. H. Lee and S. S. Kim</a:t>
                      </a:r>
                      <a:endParaRPr lang="en-US" sz="105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b="0" dirty="0">
                          <a:latin typeface="Times New Roman" panose="02020603050405020304" pitchFamily="18" charset="0"/>
                          <a:cs typeface="Times New Roman" panose="02020603050405020304" pitchFamily="18" charset="0"/>
                        </a:rPr>
                        <a:t>2021</a:t>
                      </a:r>
                    </a:p>
                  </a:txBody>
                  <a:tcPr marL="103632" marR="103632" marT="51816" marB="51816" anchor="ctr"/>
                </a:tc>
                <a:tc>
                  <a:txBody>
                    <a:bodyPr/>
                    <a:lstStyle/>
                    <a:p>
                      <a:pPr marL="285750" indent="-285750" algn="l">
                        <a:buFont typeface="Arial" panose="020B0604020202020204" pitchFamily="34" charset="0"/>
                        <a:buChar char="•"/>
                      </a:pPr>
                      <a:r>
                        <a:rPr lang="en-US" sz="1400" b="0" i="0" kern="1200" dirty="0">
                          <a:solidFill>
                            <a:schemeClr val="dk1"/>
                          </a:solidFill>
                          <a:effectLst/>
                          <a:latin typeface="Times New Roman" panose="02020603050405020304" pitchFamily="18" charset="0"/>
                          <a:ea typeface="+mn-ea"/>
                          <a:cs typeface="Times New Roman" panose="02020603050405020304" pitchFamily="18" charset="0"/>
                        </a:rPr>
                        <a:t> Conduct a detailed assessment of solar and wind resources at the location of the charging station. Techniques such as solar irradiance measurement, wind speed analysis, and historical weather data analysis are used to understand the availability and variability of these resources.</a:t>
                      </a:r>
                      <a:endParaRPr lang="en-US" sz="1050" b="0" dirty="0">
                        <a:latin typeface="Times New Roman" panose="02020603050405020304" pitchFamily="18" charset="0"/>
                        <a:cs typeface="Times New Roman" panose="02020603050405020304" pitchFamily="18" charset="0"/>
                      </a:endParaRPr>
                    </a:p>
                  </a:txBody>
                  <a:tcPr marL="103632" marR="103632" marT="51816" marB="51816"/>
                </a:tc>
                <a:tc>
                  <a:txBody>
                    <a:bodyPr/>
                    <a:lstStyle/>
                    <a:p>
                      <a:pPr marL="285750" indent="-285750" algn="l">
                        <a:buFont typeface="Arial" panose="020B0604020202020204" pitchFamily="34" charset="0"/>
                        <a:buChar char="•"/>
                      </a:pPr>
                      <a:r>
                        <a:rPr lang="en-US" sz="1400" b="0" kern="1200" dirty="0">
                          <a:solidFill>
                            <a:schemeClr val="dk1"/>
                          </a:solidFill>
                          <a:effectLst/>
                          <a:latin typeface="Times New Roman" panose="02020603050405020304" pitchFamily="18" charset="0"/>
                          <a:ea typeface="+mn-ea"/>
                          <a:cs typeface="Times New Roman" panose="02020603050405020304" pitchFamily="18" charset="0"/>
                        </a:rPr>
                        <a:t>While the paper suggests that the hybrid charging station offers a cost-effective solution for electric vehicle charging, the initial investment required for installing and maintaining the system may be considerable. </a:t>
                      </a:r>
                      <a:endParaRPr lang="en-US" sz="1050" b="0" dirty="0">
                        <a:latin typeface="Times New Roman" panose="02020603050405020304" pitchFamily="18" charset="0"/>
                        <a:cs typeface="Times New Roman" panose="02020603050405020304" pitchFamily="18" charset="0"/>
                      </a:endParaRPr>
                    </a:p>
                  </a:txBody>
                  <a:tcPr marL="103632" marR="103632" marT="51816" marB="51816"/>
                </a:tc>
                <a:extLst>
                  <a:ext uri="{0D108BD9-81ED-4DB2-BD59-A6C34878D82A}">
                    <a16:rowId xmlns="" xmlns:a16="http://schemas.microsoft.com/office/drawing/2014/main" val="1265068781"/>
                  </a:ext>
                </a:extLst>
              </a:tr>
              <a:tr h="2986453">
                <a:tc>
                  <a:txBody>
                    <a:bodyPr/>
                    <a:lstStyle/>
                    <a:p>
                      <a:pPr algn="ctr"/>
                      <a:r>
                        <a:rPr lang="en-US" sz="1600" b="0" dirty="0">
                          <a:latin typeface="Times New Roman" panose="02020603050405020304" pitchFamily="18" charset="0"/>
                          <a:cs typeface="Times New Roman" panose="02020603050405020304" pitchFamily="18" charset="0"/>
                        </a:rPr>
                        <a:t>6.</a:t>
                      </a:r>
                    </a:p>
                  </a:txBody>
                  <a:tcPr marL="103632" marR="103632" marT="51816" marB="51816" anchor="ctr"/>
                </a:tc>
                <a:tc>
                  <a:txBody>
                    <a:bodyPr/>
                    <a:lstStyle/>
                    <a:p>
                      <a:pPr algn="ctr"/>
                      <a:r>
                        <a:rPr lang="en-US" sz="1600" b="0" kern="1200" dirty="0">
                          <a:solidFill>
                            <a:schemeClr val="dk1"/>
                          </a:solidFill>
                          <a:effectLst/>
                          <a:latin typeface="Times New Roman" panose="02020603050405020304" pitchFamily="18" charset="0"/>
                          <a:ea typeface="+mn-ea"/>
                          <a:cs typeface="Times New Roman" panose="02020603050405020304" pitchFamily="18" charset="0"/>
                        </a:rPr>
                        <a:t>Performance Analysis of a Wind-Solar Hybrid Energy System for Electric Vehicle Charging Station.</a:t>
                      </a:r>
                      <a:endParaRPr lang="en-US" sz="110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400" b="0" dirty="0">
                          <a:latin typeface="Times New Roman" panose="02020603050405020304" pitchFamily="18" charset="0"/>
                          <a:cs typeface="Times New Roman" panose="02020603050405020304" pitchFamily="18" charset="0"/>
                        </a:rPr>
                        <a:t>IEEE</a:t>
                      </a:r>
                    </a:p>
                    <a:p>
                      <a:pPr algn="ctr"/>
                      <a:r>
                        <a:rPr lang="en-US" sz="1400" b="0" dirty="0">
                          <a:latin typeface="Times New Roman" panose="02020603050405020304" pitchFamily="18" charset="0"/>
                          <a:cs typeface="Times New Roman" panose="02020603050405020304" pitchFamily="18" charset="0"/>
                        </a:rPr>
                        <a:t>Asian Conference on Innovation in Technology (ASIANCON)</a:t>
                      </a:r>
                    </a:p>
                  </a:txBody>
                  <a:tcPr marL="103632" marR="103632" marT="51816" marB="51816" anchor="ctr"/>
                </a:tc>
                <a:tc>
                  <a:txBody>
                    <a:bodyPr/>
                    <a:lstStyle/>
                    <a:p>
                      <a:pPr algn="ctr"/>
                      <a:r>
                        <a:rPr lang="en-US" sz="1600" b="0" kern="1200" dirty="0">
                          <a:solidFill>
                            <a:schemeClr val="dk1"/>
                          </a:solidFill>
                          <a:effectLst/>
                          <a:latin typeface="Times New Roman" panose="02020603050405020304" pitchFamily="18" charset="0"/>
                          <a:ea typeface="+mn-ea"/>
                          <a:cs typeface="Times New Roman" panose="02020603050405020304" pitchFamily="18" charset="0"/>
                        </a:rPr>
                        <a:t>T. H. Lee,</a:t>
                      </a:r>
                    </a:p>
                    <a:p>
                      <a:pPr algn="ct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J. W. Kim, and D. H. Lee</a:t>
                      </a:r>
                      <a:endParaRPr lang="en-US" sz="105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kern="1200" dirty="0" smtClean="0">
                          <a:solidFill>
                            <a:schemeClr val="dk1"/>
                          </a:solidFill>
                          <a:effectLst/>
                          <a:latin typeface="Times New Roman" panose="02020603050405020304" pitchFamily="18" charset="0"/>
                          <a:ea typeface="+mn-ea"/>
                          <a:cs typeface="Times New Roman" panose="02020603050405020304" pitchFamily="18" charset="0"/>
                        </a:rPr>
                        <a:t>2021</a:t>
                      </a:r>
                      <a:endParaRPr lang="en-US" sz="160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marL="285750" indent="-285750" algn="l">
                        <a:buFont typeface="Arial" panose="020B0604020202020204" pitchFamily="34" charset="0"/>
                        <a:buChar char="•"/>
                      </a:pPr>
                      <a:r>
                        <a:rPr lang="en-US" sz="1400" b="0" i="0" u="none" strike="noStrike" baseline="0" dirty="0">
                          <a:solidFill>
                            <a:srgbClr val="252525"/>
                          </a:solidFill>
                          <a:latin typeface="Times New Roman" panose="02020603050405020304" pitchFamily="18" charset="0"/>
                          <a:cs typeface="Times New Roman" panose="02020603050405020304" pitchFamily="18" charset="0"/>
                        </a:rPr>
                        <a:t>Evaluate the solar and wind resources at the location of the charging station. Techniques include solar irradiance measurement, wind speed analysis, and historical weather data analysis.</a:t>
                      </a:r>
                    </a:p>
                    <a:p>
                      <a:pPr marL="285750" indent="-285750" algn="l">
                        <a:buFont typeface="Arial" panose="020B0604020202020204" pitchFamily="34" charset="0"/>
                        <a:buChar char="•"/>
                      </a:pPr>
                      <a:r>
                        <a:rPr lang="en-US" sz="1400" b="0" i="0" u="none" strike="noStrike" baseline="0" dirty="0">
                          <a:solidFill>
                            <a:srgbClr val="252525"/>
                          </a:solidFill>
                          <a:latin typeface="Times New Roman" panose="02020603050405020304" pitchFamily="18" charset="0"/>
                          <a:cs typeface="Times New Roman" panose="02020603050405020304" pitchFamily="18" charset="0"/>
                        </a:rPr>
                        <a:t>Determine the temporal and spatial variability of solar and wind resources to understand their availability for energy generation.</a:t>
                      </a:r>
                      <a:endParaRPr lang="en-US" sz="1400" b="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marL="285750" indent="-285750">
                        <a:buFont typeface="Arial" panose="020B0604020202020204" pitchFamily="34" charset="0"/>
                        <a:buChar char="•"/>
                      </a:pPr>
                      <a:endParaRPr lang="en-US" sz="1200" b="0" kern="1200" dirty="0">
                        <a:solidFill>
                          <a:schemeClr val="dk1"/>
                        </a:solidFill>
                        <a:effectLst/>
                        <a:latin typeface="Times New Roman" panose="02020603050405020304" pitchFamily="18" charset="0"/>
                        <a:ea typeface="+mn-ea"/>
                        <a:cs typeface="Times New Roman" panose="02020603050405020304" pitchFamily="18" charset="0"/>
                      </a:endParaRPr>
                    </a:p>
                    <a:p>
                      <a:pPr marL="171450" indent="-171450">
                        <a:buFont typeface="Arial" panose="020B0604020202020204" pitchFamily="34" charset="0"/>
                        <a:buChar char="•"/>
                      </a:pPr>
                      <a:r>
                        <a:rPr lang="en-US" sz="1400" b="0" kern="1200" dirty="0">
                          <a:solidFill>
                            <a:schemeClr val="dk1"/>
                          </a:solidFill>
                          <a:effectLst/>
                          <a:latin typeface="Times New Roman" panose="02020603050405020304" pitchFamily="18" charset="0"/>
                          <a:ea typeface="+mn-ea"/>
                          <a:cs typeface="Times New Roman" panose="02020603050405020304" pitchFamily="18" charset="0"/>
                        </a:rPr>
                        <a:t>Integrating multiple renewable energy sources, a battery bank, and a power conditioning unit into the hybrid system increases its complexity.</a:t>
                      </a:r>
                    </a:p>
                    <a:p>
                      <a:pPr marL="171450" indent="-171450">
                        <a:buFont typeface="Arial" panose="020B0604020202020204" pitchFamily="34" charset="0"/>
                        <a:buChar char="•"/>
                      </a:pPr>
                      <a:r>
                        <a:rPr lang="en-US" sz="1400" b="0" i="0" kern="1200" dirty="0">
                          <a:solidFill>
                            <a:schemeClr val="dk1"/>
                          </a:solidFill>
                          <a:effectLst/>
                          <a:latin typeface="Times New Roman" panose="02020603050405020304" pitchFamily="18" charset="0"/>
                          <a:ea typeface="+mn-ea"/>
                          <a:cs typeface="Times New Roman" panose="02020603050405020304" pitchFamily="18" charset="0"/>
                        </a:rPr>
                        <a:t>Wind turbines and solar panels require significant space for installation, which may be limited at EV charging station sites, particularly in urban environments. </a:t>
                      </a:r>
                      <a:endParaRPr lang="en-US" sz="1000" b="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tc>
                <a:extLst>
                  <a:ext uri="{0D108BD9-81ED-4DB2-BD59-A6C34878D82A}">
                    <a16:rowId xmlns="" xmlns:a16="http://schemas.microsoft.com/office/drawing/2014/main" val="229058432"/>
                  </a:ext>
                </a:extLst>
              </a:tr>
            </a:tbl>
          </a:graphicData>
        </a:graphic>
      </p:graphicFrame>
    </p:spTree>
    <p:extLst>
      <p:ext uri="{BB962C8B-B14F-4D97-AF65-F5344CB8AC3E}">
        <p14:creationId xmlns:p14="http://schemas.microsoft.com/office/powerpoint/2010/main" val="29598598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 xmlns:a16="http://schemas.microsoft.com/office/drawing/2014/main" id="{5F334A2D-29D7-7461-B7E4-46086758FAB4}"/>
              </a:ext>
            </a:extLst>
          </p:cNvPr>
          <p:cNvGraphicFramePr>
            <a:graphicFrameLocks noGrp="1"/>
          </p:cNvGraphicFramePr>
          <p:nvPr>
            <p:extLst>
              <p:ext uri="{D42A27DB-BD31-4B8C-83A1-F6EECF244321}">
                <p14:modId xmlns:p14="http://schemas.microsoft.com/office/powerpoint/2010/main" val="2513450800"/>
              </p:ext>
            </p:extLst>
          </p:nvPr>
        </p:nvGraphicFramePr>
        <p:xfrm>
          <a:off x="340440" y="733699"/>
          <a:ext cx="13136720" cy="4324857"/>
        </p:xfrm>
        <a:graphic>
          <a:graphicData uri="http://schemas.openxmlformats.org/drawingml/2006/table">
            <a:tbl>
              <a:tblPr firstRow="1" bandRow="1">
                <a:tableStyleId>{5C22544A-7EE6-4342-B048-85BDC9FD1C3A}</a:tableStyleId>
              </a:tblPr>
              <a:tblGrid>
                <a:gridCol w="583792">
                  <a:extLst>
                    <a:ext uri="{9D8B030D-6E8A-4147-A177-3AD203B41FA5}">
                      <a16:colId xmlns="" xmlns:a16="http://schemas.microsoft.com/office/drawing/2014/main" val="2410750919"/>
                    </a:ext>
                  </a:extLst>
                </a:gridCol>
                <a:gridCol w="2214734">
                  <a:extLst>
                    <a:ext uri="{9D8B030D-6E8A-4147-A177-3AD203B41FA5}">
                      <a16:colId xmlns="" xmlns:a16="http://schemas.microsoft.com/office/drawing/2014/main" val="3960475943"/>
                    </a:ext>
                  </a:extLst>
                </a:gridCol>
                <a:gridCol w="1390122">
                  <a:extLst>
                    <a:ext uri="{9D8B030D-6E8A-4147-A177-3AD203B41FA5}">
                      <a16:colId xmlns="" xmlns:a16="http://schemas.microsoft.com/office/drawing/2014/main" val="1081980135"/>
                    </a:ext>
                  </a:extLst>
                </a:gridCol>
                <a:gridCol w="1390122">
                  <a:extLst>
                    <a:ext uri="{9D8B030D-6E8A-4147-A177-3AD203B41FA5}">
                      <a16:colId xmlns="" xmlns:a16="http://schemas.microsoft.com/office/drawing/2014/main" val="3586758090"/>
                    </a:ext>
                  </a:extLst>
                </a:gridCol>
                <a:gridCol w="2019344">
                  <a:extLst>
                    <a:ext uri="{9D8B030D-6E8A-4147-A177-3AD203B41FA5}">
                      <a16:colId xmlns="" xmlns:a16="http://schemas.microsoft.com/office/drawing/2014/main" val="1712759604"/>
                    </a:ext>
                  </a:extLst>
                </a:gridCol>
                <a:gridCol w="2700505">
                  <a:extLst>
                    <a:ext uri="{9D8B030D-6E8A-4147-A177-3AD203B41FA5}">
                      <a16:colId xmlns="" xmlns:a16="http://schemas.microsoft.com/office/drawing/2014/main" val="2959775144"/>
                    </a:ext>
                  </a:extLst>
                </a:gridCol>
                <a:gridCol w="2838101">
                  <a:extLst>
                    <a:ext uri="{9D8B030D-6E8A-4147-A177-3AD203B41FA5}">
                      <a16:colId xmlns="" xmlns:a16="http://schemas.microsoft.com/office/drawing/2014/main" val="4058784185"/>
                    </a:ext>
                  </a:extLst>
                </a:gridCol>
              </a:tblGrid>
              <a:tr h="1051305">
                <a:tc>
                  <a:txBody>
                    <a:bodyPr/>
                    <a:lstStyle/>
                    <a:p>
                      <a:pPr algn="ctr"/>
                      <a:r>
                        <a:rPr lang="en-US" sz="1600" dirty="0">
                          <a:latin typeface="Times New Roman" panose="02020603050405020304" pitchFamily="18" charset="0"/>
                          <a:cs typeface="Times New Roman" panose="02020603050405020304" pitchFamily="18" charset="0"/>
                        </a:rPr>
                        <a:t>SI.NO</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TITLE</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JOURNAL NAME</a:t>
                      </a: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AUTHOR</a:t>
                      </a:r>
                    </a:p>
                  </a:txBody>
                  <a:tcPr marL="103632" marR="103632" marT="51816" marB="51816" anchor="ctr"/>
                </a:tc>
                <a:tc>
                  <a:txBody>
                    <a:bodyPr/>
                    <a:lstStyle/>
                    <a:p>
                      <a:pPr algn="ctr"/>
                      <a:r>
                        <a:rPr lang="en-US" sz="1600">
                          <a:latin typeface="Times New Roman" panose="02020603050405020304" pitchFamily="18" charset="0"/>
                          <a:cs typeface="Times New Roman" panose="02020603050405020304" pitchFamily="18" charset="0"/>
                        </a:rPr>
                        <a:t>YEAR OF PUBLICATION</a:t>
                      </a:r>
                      <a:endParaRPr lang="en-US" sz="16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a:latin typeface="Times New Roman" panose="02020603050405020304" pitchFamily="18" charset="0"/>
                          <a:cs typeface="Times New Roman" panose="02020603050405020304" pitchFamily="18" charset="0"/>
                        </a:rPr>
                        <a:t>TECHNIQUES USED</a:t>
                      </a:r>
                      <a:endParaRPr lang="en-US" sz="16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DRAWBACKS</a:t>
                      </a:r>
                    </a:p>
                  </a:txBody>
                  <a:tcPr marL="103632" marR="103632" marT="51816" marB="51816" anchor="ctr"/>
                </a:tc>
                <a:extLst>
                  <a:ext uri="{0D108BD9-81ED-4DB2-BD59-A6C34878D82A}">
                    <a16:rowId xmlns="" xmlns:a16="http://schemas.microsoft.com/office/drawing/2014/main" val="3963434288"/>
                  </a:ext>
                </a:extLst>
              </a:tr>
              <a:tr h="2008746">
                <a:tc>
                  <a:txBody>
                    <a:bodyPr/>
                    <a:lstStyle/>
                    <a:p>
                      <a:pPr algn="ctr"/>
                      <a:r>
                        <a:rPr lang="en-US" sz="1600" b="1" dirty="0">
                          <a:latin typeface="Times New Roman" panose="02020603050405020304" pitchFamily="18" charset="0"/>
                          <a:cs typeface="Times New Roman" panose="02020603050405020304" pitchFamily="18" charset="0"/>
                        </a:rPr>
                        <a:t>7</a:t>
                      </a:r>
                    </a:p>
                  </a:txBody>
                  <a:tcPr marL="103632" marR="103632" marT="51816" marB="51816" anchor="ctr"/>
                </a:tc>
                <a:tc>
                  <a:txBody>
                    <a:bodyPr/>
                    <a:lstStyle/>
                    <a:p>
                      <a:pPr algn="ctr"/>
                      <a:r>
                        <a:rPr lang="en-US" sz="1600" b="0" i="0" kern="1200" dirty="0">
                          <a:solidFill>
                            <a:schemeClr val="dk1"/>
                          </a:solidFill>
                          <a:effectLst/>
                          <a:latin typeface="Times New Roman" panose="02020603050405020304" pitchFamily="18" charset="0"/>
                          <a:ea typeface="+mn-ea"/>
                          <a:cs typeface="Times New Roman" panose="02020603050405020304" pitchFamily="18" charset="0"/>
                        </a:rPr>
                        <a:t>Effects of root Gurney flaps on the aerodynamic performance of a horizontal axis wind turbine</a:t>
                      </a:r>
                    </a:p>
                  </a:txBody>
                  <a:tcPr marL="103632" marR="103632" marT="51816" marB="51816" anchor="ctr"/>
                </a:tc>
                <a:tc>
                  <a:txBody>
                    <a:bodyPr/>
                    <a:lstStyle/>
                    <a:p>
                      <a:pPr algn="ctr"/>
                      <a:r>
                        <a:rPr lang="en-US" sz="1400" dirty="0">
                          <a:latin typeface="Times New Roman" panose="02020603050405020304" pitchFamily="18" charset="0"/>
                          <a:cs typeface="Times New Roman" panose="02020603050405020304" pitchFamily="18" charset="0"/>
                        </a:rPr>
                        <a:t>IEEE International Conference on Research</a:t>
                      </a:r>
                    </a:p>
                    <a:p>
                      <a:pPr algn="ctr"/>
                      <a:r>
                        <a:rPr lang="en-US" sz="1400" dirty="0">
                          <a:latin typeface="Times New Roman" panose="02020603050405020304" pitchFamily="18" charset="0"/>
                          <a:cs typeface="Times New Roman" panose="02020603050405020304" pitchFamily="18" charset="0"/>
                        </a:rPr>
                        <a:t>in Computational Intelligence and Communication Networks (ICRCICN)</a:t>
                      </a:r>
                    </a:p>
                  </a:txBody>
                  <a:tcPr marL="103632" marR="103632" marT="51816" marB="51816" anchor="ctr"/>
                </a:tc>
                <a:tc>
                  <a:txBody>
                    <a:bodyPr/>
                    <a:lstStyle/>
                    <a:p>
                      <a:pPr algn="ctr"/>
                      <a:r>
                        <a:rPr lang="en-US" sz="1600" dirty="0"/>
                        <a:t>Y. Zhang, </a:t>
                      </a:r>
                    </a:p>
                    <a:p>
                      <a:pPr algn="ctr"/>
                      <a:r>
                        <a:rPr lang="en-US" sz="1600" dirty="0"/>
                        <a:t>V. </a:t>
                      </a:r>
                      <a:r>
                        <a:rPr lang="en-US" sz="1600" dirty="0" err="1"/>
                        <a:t>Ramdoss</a:t>
                      </a:r>
                      <a:r>
                        <a:rPr lang="en-US" sz="1600" dirty="0"/>
                        <a:t>, </a:t>
                      </a:r>
                    </a:p>
                    <a:p>
                      <a:pPr algn="ctr"/>
                      <a:r>
                        <a:rPr lang="en-US" sz="1600" dirty="0"/>
                        <a:t>Z. Saleem, </a:t>
                      </a:r>
                    </a:p>
                    <a:p>
                      <a:pPr algn="ctr"/>
                      <a:r>
                        <a:rPr lang="en-US" sz="1600" dirty="0"/>
                        <a:t>X. Wang, </a:t>
                      </a:r>
                    </a:p>
                    <a:p>
                      <a:pPr algn="ctr"/>
                      <a:r>
                        <a:rPr lang="en-US" sz="1600" dirty="0"/>
                        <a:t>G. </a:t>
                      </a:r>
                      <a:r>
                        <a:rPr lang="en-US" sz="1600" dirty="0" err="1"/>
                        <a:t>Schepers</a:t>
                      </a:r>
                      <a:r>
                        <a:rPr lang="en-US" sz="1600" dirty="0"/>
                        <a:t>, and</a:t>
                      </a:r>
                    </a:p>
                    <a:p>
                      <a:pPr algn="ctr"/>
                      <a:r>
                        <a:rPr lang="en-US" sz="1600" dirty="0"/>
                        <a:t> C. Ferreira,</a:t>
                      </a:r>
                      <a:endParaRPr lang="en-US" sz="1100" dirty="0">
                        <a:latin typeface="Times New Roman" panose="02020603050405020304" pitchFamily="18" charset="0"/>
                        <a:cs typeface="Times New Roman" panose="02020603050405020304" pitchFamily="18" charset="0"/>
                      </a:endParaRPr>
                    </a:p>
                  </a:txBody>
                  <a:tcPr marL="103632" marR="103632" marT="51816" marB="51816" anchor="ctr"/>
                </a:tc>
                <a:tc>
                  <a:txBody>
                    <a:bodyPr/>
                    <a:lstStyle/>
                    <a:p>
                      <a:pPr algn="ctr"/>
                      <a:r>
                        <a:rPr lang="en-US" sz="1600" dirty="0">
                          <a:latin typeface="Times New Roman" panose="02020603050405020304" pitchFamily="18" charset="0"/>
                          <a:cs typeface="Times New Roman" panose="02020603050405020304" pitchFamily="18" charset="0"/>
                        </a:rPr>
                        <a:t>2019</a:t>
                      </a:r>
                    </a:p>
                  </a:txBody>
                  <a:tcPr marL="103632" marR="103632" marT="51816" marB="51816" anchor="ctr"/>
                </a:tc>
                <a:tc>
                  <a:txBody>
                    <a:bodyPr/>
                    <a:lstStyle/>
                    <a:p>
                      <a:pPr marL="285750" indent="-285750" algn="l">
                        <a:buFont typeface="Arial" panose="020B0604020202020204" pitchFamily="34" charset="0"/>
                        <a:buChar char="•"/>
                      </a:pPr>
                      <a:r>
                        <a:rPr lang="en-US" sz="1600" b="0" i="0" kern="1200" dirty="0">
                          <a:solidFill>
                            <a:schemeClr val="dk1"/>
                          </a:solidFill>
                          <a:effectLst/>
                          <a:latin typeface="Times New Roman" panose="02020603050405020304" pitchFamily="18" charset="0"/>
                          <a:ea typeface="+mn-ea"/>
                          <a:cs typeface="Times New Roman" panose="02020603050405020304" pitchFamily="18" charset="0"/>
                        </a:rPr>
                        <a:t>Measure the total energy produced by the PV panels and wind turbines hybrid system over a specific period, considering variations in solar irradiance, wind speed, and system efficiency.</a:t>
                      </a:r>
                      <a:endParaRPr lang="en-US" sz="900" dirty="0">
                        <a:latin typeface="Times New Roman" panose="02020603050405020304" pitchFamily="18" charset="0"/>
                        <a:cs typeface="Times New Roman" panose="02020603050405020304" pitchFamily="18" charset="0"/>
                      </a:endParaRPr>
                    </a:p>
                  </a:txBody>
                  <a:tcPr marL="103632" marR="103632" marT="51816" marB="51816"/>
                </a:tc>
                <a:tc>
                  <a:txBody>
                    <a:bodyPr/>
                    <a:lstStyle/>
                    <a:p>
                      <a:pPr marL="342900" indent="-342900" algn="l">
                        <a:buFont typeface="Arial" panose="020B0604020202020204" pitchFamily="34" charset="0"/>
                        <a:buChar char="•"/>
                      </a:pPr>
                      <a:r>
                        <a:rPr lang="en-US" sz="1600" b="0" i="0" kern="1200" dirty="0">
                          <a:solidFill>
                            <a:schemeClr val="dk1"/>
                          </a:solidFill>
                          <a:effectLst/>
                          <a:latin typeface="+mn-lt"/>
                          <a:ea typeface="+mn-ea"/>
                          <a:cs typeface="+mn-cs"/>
                        </a:rPr>
                        <a:t>Economic evaluation relies on assumptions and projections regarding costs, revenues, and discount rates, which can introduce uncertainty and bias into the analysis.</a:t>
                      </a:r>
                    </a:p>
                    <a:p>
                      <a:pPr marL="342900" indent="-342900" algn="l">
                        <a:buFont typeface="Arial" panose="020B0604020202020204" pitchFamily="34" charset="0"/>
                        <a:buChar char="•"/>
                      </a:pPr>
                      <a:r>
                        <a:rPr lang="en-US" sz="1600" b="0" i="0" kern="1200" dirty="0">
                          <a:solidFill>
                            <a:schemeClr val="dk1"/>
                          </a:solidFill>
                          <a:effectLst/>
                          <a:latin typeface="+mn-lt"/>
                          <a:ea typeface="+mn-ea"/>
                          <a:cs typeface="+mn-cs"/>
                        </a:rPr>
                        <a:t> Sensitivity to input parameters and market dynamics may affect the reliability of economic metrics such as ROI and LCOE</a:t>
                      </a:r>
                      <a:endParaRPr lang="en-US" sz="900" kern="1200" dirty="0">
                        <a:solidFill>
                          <a:schemeClr val="dk1"/>
                        </a:solidFill>
                        <a:effectLst/>
                        <a:latin typeface="Times New Roman" panose="02020603050405020304" pitchFamily="18" charset="0"/>
                        <a:ea typeface="+mn-ea"/>
                        <a:cs typeface="Times New Roman" panose="02020603050405020304" pitchFamily="18" charset="0"/>
                      </a:endParaRPr>
                    </a:p>
                  </a:txBody>
                  <a:tcPr marL="103632" marR="103632" marT="51816" marB="51816"/>
                </a:tc>
                <a:extLst>
                  <a:ext uri="{0D108BD9-81ED-4DB2-BD59-A6C34878D82A}">
                    <a16:rowId xmlns="" xmlns:a16="http://schemas.microsoft.com/office/drawing/2014/main" val="2286181436"/>
                  </a:ext>
                </a:extLst>
              </a:tr>
            </a:tbl>
          </a:graphicData>
        </a:graphic>
      </p:graphicFrame>
    </p:spTree>
    <p:extLst>
      <p:ext uri="{BB962C8B-B14F-4D97-AF65-F5344CB8AC3E}">
        <p14:creationId xmlns:p14="http://schemas.microsoft.com/office/powerpoint/2010/main" val="6402315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1048610" name="Title 1"/>
          <p:cNvSpPr txBox="1">
            <a:spLocks noGrp="1"/>
          </p:cNvSpPr>
          <p:nvPr>
            <p:ph type="title"/>
          </p:nvPr>
        </p:nvSpPr>
        <p:spPr>
          <a:xfrm>
            <a:off x="1389414" y="497888"/>
            <a:ext cx="11038772" cy="1183361"/>
          </a:xfrm>
          <a:ln>
            <a:solidFill>
              <a:schemeClr val="bg1"/>
            </a:solidFill>
          </a:ln>
        </p:spPr>
        <p:style>
          <a:lnRef idx="2">
            <a:schemeClr val="accent4"/>
          </a:lnRef>
          <a:fillRef idx="1">
            <a:schemeClr val="lt1"/>
          </a:fillRef>
          <a:effectRef idx="0">
            <a:schemeClr val="accent4"/>
          </a:effectRef>
          <a:fontRef idx="minor">
            <a:schemeClr val="dk1"/>
          </a:fontRef>
        </p:style>
        <p:txBody>
          <a:bodyPr anchorCtr="1">
            <a:normAutofit/>
          </a:bodyPr>
          <a:lstStyle/>
          <a:p>
            <a:pPr lvl="0" algn="ctr"/>
            <a:r>
              <a:rPr lang="en-US" b="1" dirty="0">
                <a:solidFill>
                  <a:srgbClr val="FF0000"/>
                </a:solidFill>
                <a:latin typeface="Times New Roman" pitchFamily="18"/>
                <a:cs typeface="Times New Roman" pitchFamily="18"/>
              </a:rPr>
              <a:t>EXISTING SYSTEM </a:t>
            </a:r>
          </a:p>
        </p:txBody>
      </p:sp>
      <p:sp>
        <p:nvSpPr>
          <p:cNvPr id="6" name="TextBox 5">
            <a:extLst>
              <a:ext uri="{FF2B5EF4-FFF2-40B4-BE49-F238E27FC236}">
                <a16:creationId xmlns="" xmlns:a16="http://schemas.microsoft.com/office/drawing/2014/main" id="{AB5E5120-D03F-91E8-F5CB-641C12D474CD}"/>
              </a:ext>
            </a:extLst>
          </p:cNvPr>
          <p:cNvSpPr txBox="1"/>
          <p:nvPr/>
        </p:nvSpPr>
        <p:spPr>
          <a:xfrm>
            <a:off x="8825046" y="2426937"/>
            <a:ext cx="6031060" cy="1246495"/>
          </a:xfrm>
          <a:prstGeom prst="rect">
            <a:avLst/>
          </a:prstGeom>
          <a:noFill/>
        </p:spPr>
        <p:txBody>
          <a:bodyPr wrap="square" rtlCol="0">
            <a:spAutoFit/>
          </a:bodyPr>
          <a:lstStyle/>
          <a:p>
            <a:r>
              <a:rPr lang="en-US" sz="2500" b="1" dirty="0">
                <a:latin typeface="Times New Roman" panose="02020603050405020304" pitchFamily="18" charset="0"/>
                <a:cs typeface="Times New Roman" panose="02020603050405020304" pitchFamily="18" charset="0"/>
              </a:rPr>
              <a:t>Demerits:</a:t>
            </a:r>
          </a:p>
          <a:p>
            <a:pPr marL="285750" indent="-285750" algn="just">
              <a:buFont typeface="Wingdings" panose="05000000000000000000" pitchFamily="2" charset="2"/>
              <a:buChar char="§"/>
            </a:pPr>
            <a:r>
              <a:rPr lang="en-IN" sz="2500" i="0" dirty="0">
                <a:solidFill>
                  <a:srgbClr val="0D0D0D"/>
                </a:solidFill>
                <a:effectLst/>
                <a:latin typeface="Times New Roman" panose="02020603050405020304" pitchFamily="18" charset="0"/>
                <a:cs typeface="Times New Roman" panose="02020603050405020304" pitchFamily="18" charset="0"/>
              </a:rPr>
              <a:t>Intermittency</a:t>
            </a:r>
            <a:endParaRPr lang="en-IN" sz="1800" kern="100" dirty="0">
              <a:effectLst/>
              <a:latin typeface="Times New Roman" panose="02020603050405020304" pitchFamily="18" charset="0"/>
              <a:ea typeface="Calibri" panose="020F0502020204030204" pitchFamily="34" charset="0"/>
            </a:endParaRPr>
          </a:p>
          <a:p>
            <a:pPr marL="285750" indent="-285750">
              <a:buFont typeface="Wingdings" panose="05000000000000000000" pitchFamily="2" charset="2"/>
              <a:buChar char="§"/>
            </a:pPr>
            <a:r>
              <a:rPr lang="en-IN" sz="2500" i="0" dirty="0">
                <a:solidFill>
                  <a:srgbClr val="0D0D0D"/>
                </a:solidFill>
                <a:effectLst/>
                <a:latin typeface="Times New Roman" panose="02020603050405020304" pitchFamily="18" charset="0"/>
                <a:cs typeface="Times New Roman" panose="02020603050405020304" pitchFamily="18" charset="0"/>
              </a:rPr>
              <a:t>High Initial Costs</a:t>
            </a:r>
            <a:endParaRPr lang="en-IN" sz="2500" dirty="0">
              <a:latin typeface="Times New Roman" panose="02020603050405020304" pitchFamily="18" charset="0"/>
              <a:cs typeface="Times New Roman" panose="02020603050405020304" pitchFamily="18" charset="0"/>
            </a:endParaRPr>
          </a:p>
        </p:txBody>
      </p:sp>
      <p:graphicFrame>
        <p:nvGraphicFramePr>
          <p:cNvPr id="11" name="Table 10">
            <a:extLst>
              <a:ext uri="{FF2B5EF4-FFF2-40B4-BE49-F238E27FC236}">
                <a16:creationId xmlns="" xmlns:a16="http://schemas.microsoft.com/office/drawing/2014/main" id="{ADFFA91B-3C28-4F78-81E5-748259CE6D32}"/>
              </a:ext>
            </a:extLst>
          </p:cNvPr>
          <p:cNvGraphicFramePr>
            <a:graphicFrameLocks noGrp="1"/>
          </p:cNvGraphicFramePr>
          <p:nvPr>
            <p:extLst>
              <p:ext uri="{D42A27DB-BD31-4B8C-83A1-F6EECF244321}">
                <p14:modId xmlns:p14="http://schemas.microsoft.com/office/powerpoint/2010/main" val="1524952755"/>
              </p:ext>
            </p:extLst>
          </p:nvPr>
        </p:nvGraphicFramePr>
        <p:xfrm>
          <a:off x="1536700" y="2661599"/>
          <a:ext cx="960120" cy="594360"/>
        </p:xfrm>
        <a:graphic>
          <a:graphicData uri="http://schemas.openxmlformats.org/drawingml/2006/table">
            <a:tbl>
              <a:tblPr>
                <a:tableStyleId>{5C22544A-7EE6-4342-B048-85BDC9FD1C3A}</a:tableStyleId>
              </a:tblPr>
              <a:tblGrid>
                <a:gridCol w="960120">
                  <a:extLst>
                    <a:ext uri="{9D8B030D-6E8A-4147-A177-3AD203B41FA5}">
                      <a16:colId xmlns="" xmlns:a16="http://schemas.microsoft.com/office/drawing/2014/main" val="2946314025"/>
                    </a:ext>
                  </a:extLst>
                </a:gridCol>
              </a:tblGrid>
              <a:tr h="594360">
                <a:tc>
                  <a:txBody>
                    <a:bodyPr/>
                    <a:lstStyle/>
                    <a:p>
                      <a:pPr algn="ctr">
                        <a:lnSpc>
                          <a:spcPct val="107000"/>
                        </a:lnSpc>
                        <a:spcAft>
                          <a:spcPts val="800"/>
                        </a:spcAft>
                      </a:pPr>
                      <a:r>
                        <a:rPr lang="en-US" sz="2800" dirty="0">
                          <a:effectLst/>
                        </a:rPr>
                        <a:t>EV 1</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149637923"/>
                  </a:ext>
                </a:extLst>
              </a:tr>
            </a:tbl>
          </a:graphicData>
        </a:graphic>
      </p:graphicFrame>
      <p:graphicFrame>
        <p:nvGraphicFramePr>
          <p:cNvPr id="12" name="Table 11">
            <a:extLst>
              <a:ext uri="{FF2B5EF4-FFF2-40B4-BE49-F238E27FC236}">
                <a16:creationId xmlns="" xmlns:a16="http://schemas.microsoft.com/office/drawing/2014/main" id="{509440E2-EBC1-46DB-A807-71ECB2C0A964}"/>
              </a:ext>
            </a:extLst>
          </p:cNvPr>
          <p:cNvGraphicFramePr>
            <a:graphicFrameLocks noGrp="1"/>
          </p:cNvGraphicFramePr>
          <p:nvPr>
            <p:extLst>
              <p:ext uri="{D42A27DB-BD31-4B8C-83A1-F6EECF244321}">
                <p14:modId xmlns:p14="http://schemas.microsoft.com/office/powerpoint/2010/main" val="1594914194"/>
              </p:ext>
            </p:extLst>
          </p:nvPr>
        </p:nvGraphicFramePr>
        <p:xfrm>
          <a:off x="3418522" y="2662234"/>
          <a:ext cx="1036955" cy="593725"/>
        </p:xfrm>
        <a:graphic>
          <a:graphicData uri="http://schemas.openxmlformats.org/drawingml/2006/table">
            <a:tbl>
              <a:tblPr>
                <a:tableStyleId>{5C22544A-7EE6-4342-B048-85BDC9FD1C3A}</a:tableStyleId>
              </a:tblPr>
              <a:tblGrid>
                <a:gridCol w="1036955">
                  <a:extLst>
                    <a:ext uri="{9D8B030D-6E8A-4147-A177-3AD203B41FA5}">
                      <a16:colId xmlns="" xmlns:a16="http://schemas.microsoft.com/office/drawing/2014/main" val="3653423928"/>
                    </a:ext>
                  </a:extLst>
                </a:gridCol>
              </a:tblGrid>
              <a:tr h="593725">
                <a:tc>
                  <a:txBody>
                    <a:bodyPr/>
                    <a:lstStyle/>
                    <a:p>
                      <a:pPr algn="ctr">
                        <a:lnSpc>
                          <a:spcPct val="107000"/>
                        </a:lnSpc>
                        <a:spcAft>
                          <a:spcPts val="800"/>
                        </a:spcAft>
                      </a:pPr>
                      <a:r>
                        <a:rPr lang="en-US" sz="1400" dirty="0">
                          <a:effectLst/>
                        </a:rPr>
                        <a:t>BUCK</a:t>
                      </a:r>
                      <a:endParaRPr lang="en-US" sz="1100" dirty="0">
                        <a:effectLst/>
                      </a:endParaRPr>
                    </a:p>
                    <a:p>
                      <a:pPr algn="ctr">
                        <a:lnSpc>
                          <a:spcPct val="107000"/>
                        </a:lnSpc>
                        <a:spcAft>
                          <a:spcPts val="800"/>
                        </a:spcAft>
                      </a:pPr>
                      <a:r>
                        <a:rPr lang="en-US" sz="1400" dirty="0">
                          <a:effectLst/>
                        </a:rPr>
                        <a:t>CONVERTER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989121376"/>
                  </a:ext>
                </a:extLst>
              </a:tr>
            </a:tbl>
          </a:graphicData>
        </a:graphic>
      </p:graphicFrame>
      <p:graphicFrame>
        <p:nvGraphicFramePr>
          <p:cNvPr id="14" name="Table 13">
            <a:extLst>
              <a:ext uri="{FF2B5EF4-FFF2-40B4-BE49-F238E27FC236}">
                <a16:creationId xmlns="" xmlns:a16="http://schemas.microsoft.com/office/drawing/2014/main" id="{E5C3C29C-83AF-4C21-8038-6D9917FA9E97}"/>
              </a:ext>
            </a:extLst>
          </p:cNvPr>
          <p:cNvGraphicFramePr>
            <a:graphicFrameLocks noGrp="1"/>
          </p:cNvGraphicFramePr>
          <p:nvPr>
            <p:extLst>
              <p:ext uri="{D42A27DB-BD31-4B8C-83A1-F6EECF244321}">
                <p14:modId xmlns:p14="http://schemas.microsoft.com/office/powerpoint/2010/main" val="1506401633"/>
              </p:ext>
            </p:extLst>
          </p:nvPr>
        </p:nvGraphicFramePr>
        <p:xfrm>
          <a:off x="5636259" y="4193364"/>
          <a:ext cx="1036955" cy="593725"/>
        </p:xfrm>
        <a:graphic>
          <a:graphicData uri="http://schemas.openxmlformats.org/drawingml/2006/table">
            <a:tbl>
              <a:tblPr>
                <a:tableStyleId>{5C22544A-7EE6-4342-B048-85BDC9FD1C3A}</a:tableStyleId>
              </a:tblPr>
              <a:tblGrid>
                <a:gridCol w="1036955">
                  <a:extLst>
                    <a:ext uri="{9D8B030D-6E8A-4147-A177-3AD203B41FA5}">
                      <a16:colId xmlns="" xmlns:a16="http://schemas.microsoft.com/office/drawing/2014/main" val="3653423928"/>
                    </a:ext>
                  </a:extLst>
                </a:gridCol>
              </a:tblGrid>
              <a:tr h="593725">
                <a:tc>
                  <a:txBody>
                    <a:bodyPr/>
                    <a:lstStyle/>
                    <a:p>
                      <a:pPr algn="ctr">
                        <a:lnSpc>
                          <a:spcPct val="107000"/>
                        </a:lnSpc>
                        <a:spcAft>
                          <a:spcPts val="800"/>
                        </a:spcAft>
                      </a:pPr>
                      <a:r>
                        <a:rPr lang="en-US" sz="1400" dirty="0">
                          <a:effectLst/>
                        </a:rPr>
                        <a:t>BUCK</a:t>
                      </a:r>
                      <a:endParaRPr lang="en-US" sz="1100" dirty="0">
                        <a:effectLst/>
                      </a:endParaRPr>
                    </a:p>
                    <a:p>
                      <a:pPr algn="ctr">
                        <a:lnSpc>
                          <a:spcPct val="107000"/>
                        </a:lnSpc>
                        <a:spcAft>
                          <a:spcPts val="800"/>
                        </a:spcAft>
                      </a:pPr>
                      <a:r>
                        <a:rPr lang="en-US" sz="1400" dirty="0">
                          <a:effectLst/>
                        </a:rPr>
                        <a:t>CONVERTER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989121376"/>
                  </a:ext>
                </a:extLst>
              </a:tr>
            </a:tbl>
          </a:graphicData>
        </a:graphic>
      </p:graphicFrame>
      <p:graphicFrame>
        <p:nvGraphicFramePr>
          <p:cNvPr id="15" name="Table 14">
            <a:extLst>
              <a:ext uri="{FF2B5EF4-FFF2-40B4-BE49-F238E27FC236}">
                <a16:creationId xmlns="" xmlns:a16="http://schemas.microsoft.com/office/drawing/2014/main" id="{4914CC7C-4F26-4F2C-8776-983CEA4206E2}"/>
              </a:ext>
            </a:extLst>
          </p:cNvPr>
          <p:cNvGraphicFramePr>
            <a:graphicFrameLocks noGrp="1"/>
          </p:cNvGraphicFramePr>
          <p:nvPr>
            <p:extLst>
              <p:ext uri="{D42A27DB-BD31-4B8C-83A1-F6EECF244321}">
                <p14:modId xmlns:p14="http://schemas.microsoft.com/office/powerpoint/2010/main" val="2937212450"/>
              </p:ext>
            </p:extLst>
          </p:nvPr>
        </p:nvGraphicFramePr>
        <p:xfrm>
          <a:off x="3418521" y="4236945"/>
          <a:ext cx="1036955" cy="593725"/>
        </p:xfrm>
        <a:graphic>
          <a:graphicData uri="http://schemas.openxmlformats.org/drawingml/2006/table">
            <a:tbl>
              <a:tblPr>
                <a:tableStyleId>{5C22544A-7EE6-4342-B048-85BDC9FD1C3A}</a:tableStyleId>
              </a:tblPr>
              <a:tblGrid>
                <a:gridCol w="1036955">
                  <a:extLst>
                    <a:ext uri="{9D8B030D-6E8A-4147-A177-3AD203B41FA5}">
                      <a16:colId xmlns="" xmlns:a16="http://schemas.microsoft.com/office/drawing/2014/main" val="3653423928"/>
                    </a:ext>
                  </a:extLst>
                </a:gridCol>
              </a:tblGrid>
              <a:tr h="593725">
                <a:tc>
                  <a:txBody>
                    <a:bodyPr/>
                    <a:lstStyle/>
                    <a:p>
                      <a:pPr algn="ctr">
                        <a:lnSpc>
                          <a:spcPct val="107000"/>
                        </a:lnSpc>
                        <a:spcAft>
                          <a:spcPts val="800"/>
                        </a:spcAft>
                      </a:pPr>
                      <a:r>
                        <a:rPr lang="en-US" sz="1400" dirty="0">
                          <a:effectLst/>
                        </a:rPr>
                        <a:t>BUCK</a:t>
                      </a:r>
                      <a:endParaRPr lang="en-US" sz="1100" dirty="0">
                        <a:effectLst/>
                      </a:endParaRPr>
                    </a:p>
                    <a:p>
                      <a:pPr algn="ctr">
                        <a:lnSpc>
                          <a:spcPct val="107000"/>
                        </a:lnSpc>
                        <a:spcAft>
                          <a:spcPts val="800"/>
                        </a:spcAft>
                      </a:pPr>
                      <a:r>
                        <a:rPr lang="en-US" sz="1400" dirty="0">
                          <a:effectLst/>
                        </a:rPr>
                        <a:t>CONVERTER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989121376"/>
                  </a:ext>
                </a:extLst>
              </a:tr>
            </a:tbl>
          </a:graphicData>
        </a:graphic>
      </p:graphicFrame>
      <p:graphicFrame>
        <p:nvGraphicFramePr>
          <p:cNvPr id="16" name="Table 15">
            <a:extLst>
              <a:ext uri="{FF2B5EF4-FFF2-40B4-BE49-F238E27FC236}">
                <a16:creationId xmlns="" xmlns:a16="http://schemas.microsoft.com/office/drawing/2014/main" id="{3C2CEB17-2DD8-404D-926B-894EE82F4496}"/>
              </a:ext>
            </a:extLst>
          </p:cNvPr>
          <p:cNvGraphicFramePr>
            <a:graphicFrameLocks noGrp="1"/>
          </p:cNvGraphicFramePr>
          <p:nvPr>
            <p:extLst>
              <p:ext uri="{D42A27DB-BD31-4B8C-83A1-F6EECF244321}">
                <p14:modId xmlns:p14="http://schemas.microsoft.com/office/powerpoint/2010/main" val="601653701"/>
              </p:ext>
            </p:extLst>
          </p:nvPr>
        </p:nvGraphicFramePr>
        <p:xfrm>
          <a:off x="5636259" y="2647473"/>
          <a:ext cx="1036955" cy="593725"/>
        </p:xfrm>
        <a:graphic>
          <a:graphicData uri="http://schemas.openxmlformats.org/drawingml/2006/table">
            <a:tbl>
              <a:tblPr>
                <a:tableStyleId>{5C22544A-7EE6-4342-B048-85BDC9FD1C3A}</a:tableStyleId>
              </a:tblPr>
              <a:tblGrid>
                <a:gridCol w="1036955">
                  <a:extLst>
                    <a:ext uri="{9D8B030D-6E8A-4147-A177-3AD203B41FA5}">
                      <a16:colId xmlns="" xmlns:a16="http://schemas.microsoft.com/office/drawing/2014/main" val="3653423928"/>
                    </a:ext>
                  </a:extLst>
                </a:gridCol>
              </a:tblGrid>
              <a:tr h="593725">
                <a:tc>
                  <a:txBody>
                    <a:bodyPr/>
                    <a:lstStyle/>
                    <a:p>
                      <a:pPr algn="ctr">
                        <a:lnSpc>
                          <a:spcPct val="107000"/>
                        </a:lnSpc>
                        <a:spcAft>
                          <a:spcPts val="800"/>
                        </a:spcAft>
                      </a:pPr>
                      <a:r>
                        <a:rPr lang="en-US" sz="1400" dirty="0">
                          <a:effectLst/>
                        </a:rPr>
                        <a:t>BUCK</a:t>
                      </a:r>
                      <a:endParaRPr lang="en-US" sz="1100" dirty="0">
                        <a:effectLst/>
                      </a:endParaRPr>
                    </a:p>
                    <a:p>
                      <a:pPr algn="ctr">
                        <a:lnSpc>
                          <a:spcPct val="107000"/>
                        </a:lnSpc>
                        <a:spcAft>
                          <a:spcPts val="800"/>
                        </a:spcAft>
                      </a:pPr>
                      <a:r>
                        <a:rPr lang="en-US" sz="1400" dirty="0">
                          <a:effectLst/>
                        </a:rPr>
                        <a:t>CONVERTER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989121376"/>
                  </a:ext>
                </a:extLst>
              </a:tr>
            </a:tbl>
          </a:graphicData>
        </a:graphic>
      </p:graphicFrame>
      <p:graphicFrame>
        <p:nvGraphicFramePr>
          <p:cNvPr id="13" name="Table 12">
            <a:extLst>
              <a:ext uri="{FF2B5EF4-FFF2-40B4-BE49-F238E27FC236}">
                <a16:creationId xmlns="" xmlns:a16="http://schemas.microsoft.com/office/drawing/2014/main" id="{3957B0A1-6327-4D47-B877-08A8A7573B3C}"/>
              </a:ext>
            </a:extLst>
          </p:cNvPr>
          <p:cNvGraphicFramePr>
            <a:graphicFrameLocks noGrp="1"/>
          </p:cNvGraphicFramePr>
          <p:nvPr>
            <p:extLst>
              <p:ext uri="{D42A27DB-BD31-4B8C-83A1-F6EECF244321}">
                <p14:modId xmlns:p14="http://schemas.microsoft.com/office/powerpoint/2010/main" val="2858514090"/>
              </p:ext>
            </p:extLst>
          </p:nvPr>
        </p:nvGraphicFramePr>
        <p:xfrm>
          <a:off x="7432043" y="4178349"/>
          <a:ext cx="961390" cy="593725"/>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643249981"/>
                    </a:ext>
                  </a:extLst>
                </a:gridCol>
              </a:tblGrid>
              <a:tr h="593725">
                <a:tc>
                  <a:txBody>
                    <a:bodyPr/>
                    <a:lstStyle/>
                    <a:p>
                      <a:pPr algn="ctr">
                        <a:lnSpc>
                          <a:spcPct val="107000"/>
                        </a:lnSpc>
                        <a:spcAft>
                          <a:spcPts val="800"/>
                        </a:spcAft>
                      </a:pPr>
                      <a:r>
                        <a:rPr lang="en-US" sz="2800" dirty="0">
                          <a:effectLst/>
                        </a:rPr>
                        <a:t>EV 3</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918451827"/>
                  </a:ext>
                </a:extLst>
              </a:tr>
            </a:tbl>
          </a:graphicData>
        </a:graphic>
      </p:graphicFrame>
      <p:graphicFrame>
        <p:nvGraphicFramePr>
          <p:cNvPr id="17" name="Table 16">
            <a:extLst>
              <a:ext uri="{FF2B5EF4-FFF2-40B4-BE49-F238E27FC236}">
                <a16:creationId xmlns="" xmlns:a16="http://schemas.microsoft.com/office/drawing/2014/main" id="{568BDC6A-334E-4C22-8C9C-53EB7BCC7929}"/>
              </a:ext>
            </a:extLst>
          </p:cNvPr>
          <p:cNvGraphicFramePr>
            <a:graphicFrameLocks noGrp="1"/>
          </p:cNvGraphicFramePr>
          <p:nvPr>
            <p:extLst>
              <p:ext uri="{D42A27DB-BD31-4B8C-83A1-F6EECF244321}">
                <p14:modId xmlns:p14="http://schemas.microsoft.com/office/powerpoint/2010/main" val="781642237"/>
              </p:ext>
            </p:extLst>
          </p:nvPr>
        </p:nvGraphicFramePr>
        <p:xfrm>
          <a:off x="1535430" y="4219579"/>
          <a:ext cx="961390" cy="593725"/>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3087386568"/>
                    </a:ext>
                  </a:extLst>
                </a:gridCol>
              </a:tblGrid>
              <a:tr h="593725">
                <a:tc>
                  <a:txBody>
                    <a:bodyPr/>
                    <a:lstStyle/>
                    <a:p>
                      <a:pPr algn="ctr">
                        <a:lnSpc>
                          <a:spcPct val="107000"/>
                        </a:lnSpc>
                        <a:spcAft>
                          <a:spcPts val="800"/>
                        </a:spcAft>
                      </a:pPr>
                      <a:r>
                        <a:rPr lang="en-US" sz="2800" dirty="0">
                          <a:effectLst/>
                        </a:rPr>
                        <a:t>EV 2</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877976914"/>
                  </a:ext>
                </a:extLst>
              </a:tr>
            </a:tbl>
          </a:graphicData>
        </a:graphic>
      </p:graphicFrame>
      <p:graphicFrame>
        <p:nvGraphicFramePr>
          <p:cNvPr id="18" name="Table 17">
            <a:extLst>
              <a:ext uri="{FF2B5EF4-FFF2-40B4-BE49-F238E27FC236}">
                <a16:creationId xmlns="" xmlns:a16="http://schemas.microsoft.com/office/drawing/2014/main" id="{E7E577F0-A331-4FF3-8548-5DEA472949AE}"/>
              </a:ext>
            </a:extLst>
          </p:cNvPr>
          <p:cNvGraphicFramePr>
            <a:graphicFrameLocks noGrp="1"/>
          </p:cNvGraphicFramePr>
          <p:nvPr>
            <p:extLst>
              <p:ext uri="{D42A27DB-BD31-4B8C-83A1-F6EECF244321}">
                <p14:modId xmlns:p14="http://schemas.microsoft.com/office/powerpoint/2010/main" val="1113597680"/>
              </p:ext>
            </p:extLst>
          </p:nvPr>
        </p:nvGraphicFramePr>
        <p:xfrm>
          <a:off x="7432043" y="2662234"/>
          <a:ext cx="961390" cy="593725"/>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1143826639"/>
                    </a:ext>
                  </a:extLst>
                </a:gridCol>
              </a:tblGrid>
              <a:tr h="593725">
                <a:tc>
                  <a:txBody>
                    <a:bodyPr/>
                    <a:lstStyle/>
                    <a:p>
                      <a:pPr algn="ctr">
                        <a:lnSpc>
                          <a:spcPct val="107000"/>
                        </a:lnSpc>
                        <a:spcAft>
                          <a:spcPts val="800"/>
                        </a:spcAft>
                      </a:pPr>
                      <a:r>
                        <a:rPr lang="en-US" sz="2800" dirty="0">
                          <a:effectLst/>
                        </a:rPr>
                        <a:t>EV 4</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921072441"/>
                  </a:ext>
                </a:extLst>
              </a:tr>
            </a:tbl>
          </a:graphicData>
        </a:graphic>
      </p:graphicFrame>
      <p:graphicFrame>
        <p:nvGraphicFramePr>
          <p:cNvPr id="19" name="Table 18">
            <a:extLst>
              <a:ext uri="{FF2B5EF4-FFF2-40B4-BE49-F238E27FC236}">
                <a16:creationId xmlns="" xmlns:a16="http://schemas.microsoft.com/office/drawing/2014/main" id="{C683B6FA-14DB-448F-9E46-49D1C1F82C70}"/>
              </a:ext>
            </a:extLst>
          </p:cNvPr>
          <p:cNvGraphicFramePr>
            <a:graphicFrameLocks noGrp="1"/>
          </p:cNvGraphicFramePr>
          <p:nvPr>
            <p:extLst>
              <p:ext uri="{D42A27DB-BD31-4B8C-83A1-F6EECF244321}">
                <p14:modId xmlns:p14="http://schemas.microsoft.com/office/powerpoint/2010/main" val="3570910617"/>
              </p:ext>
            </p:extLst>
          </p:nvPr>
        </p:nvGraphicFramePr>
        <p:xfrm>
          <a:off x="7432043" y="5633729"/>
          <a:ext cx="961390" cy="593725"/>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2513914761"/>
                    </a:ext>
                  </a:extLst>
                </a:gridCol>
              </a:tblGrid>
              <a:tr h="593725">
                <a:tc>
                  <a:txBody>
                    <a:bodyPr/>
                    <a:lstStyle/>
                    <a:p>
                      <a:pPr algn="ctr">
                        <a:lnSpc>
                          <a:spcPct val="107000"/>
                        </a:lnSpc>
                        <a:spcAft>
                          <a:spcPts val="800"/>
                        </a:spcAft>
                      </a:pPr>
                      <a:r>
                        <a:rPr lang="en-US" sz="1400" dirty="0">
                          <a:effectLst/>
                        </a:rPr>
                        <a:t>WIND</a:t>
                      </a:r>
                      <a:endParaRPr lang="en-US" sz="1100" dirty="0">
                        <a:effectLst/>
                      </a:endParaRPr>
                    </a:p>
                    <a:p>
                      <a:pPr algn="ctr">
                        <a:lnSpc>
                          <a:spcPct val="107000"/>
                        </a:lnSpc>
                        <a:spcAft>
                          <a:spcPts val="800"/>
                        </a:spcAft>
                      </a:pPr>
                      <a:r>
                        <a:rPr lang="en-US" sz="1400" dirty="0">
                          <a:effectLst/>
                        </a:rPr>
                        <a:t>TURBINES</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495395160"/>
                  </a:ext>
                </a:extLst>
              </a:tr>
            </a:tbl>
          </a:graphicData>
        </a:graphic>
      </p:graphicFrame>
      <p:graphicFrame>
        <p:nvGraphicFramePr>
          <p:cNvPr id="20" name="Table 19">
            <a:extLst>
              <a:ext uri="{FF2B5EF4-FFF2-40B4-BE49-F238E27FC236}">
                <a16:creationId xmlns="" xmlns:a16="http://schemas.microsoft.com/office/drawing/2014/main" id="{311BE4F2-B36B-4B5F-8BB5-48C3FFD7606A}"/>
              </a:ext>
            </a:extLst>
          </p:cNvPr>
          <p:cNvGraphicFramePr>
            <a:graphicFrameLocks noGrp="1"/>
          </p:cNvGraphicFramePr>
          <p:nvPr>
            <p:extLst>
              <p:ext uri="{D42A27DB-BD31-4B8C-83A1-F6EECF244321}">
                <p14:modId xmlns:p14="http://schemas.microsoft.com/office/powerpoint/2010/main" val="757513715"/>
              </p:ext>
            </p:extLst>
          </p:nvPr>
        </p:nvGraphicFramePr>
        <p:xfrm>
          <a:off x="5698753" y="5507059"/>
          <a:ext cx="961390" cy="888048"/>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1149879227"/>
                    </a:ext>
                  </a:extLst>
                </a:gridCol>
              </a:tblGrid>
              <a:tr h="593725">
                <a:tc>
                  <a:txBody>
                    <a:bodyPr/>
                    <a:lstStyle/>
                    <a:p>
                      <a:pPr algn="ctr">
                        <a:lnSpc>
                          <a:spcPct val="107000"/>
                        </a:lnSpc>
                        <a:spcAft>
                          <a:spcPts val="800"/>
                        </a:spcAft>
                      </a:pPr>
                      <a:r>
                        <a:rPr lang="en-US" sz="1400" dirty="0">
                          <a:effectLst/>
                        </a:rPr>
                        <a:t>THREE</a:t>
                      </a:r>
                      <a:endParaRPr lang="en-US" sz="1100" dirty="0">
                        <a:effectLst/>
                      </a:endParaRPr>
                    </a:p>
                    <a:p>
                      <a:pPr algn="ctr">
                        <a:lnSpc>
                          <a:spcPct val="107000"/>
                        </a:lnSpc>
                        <a:spcAft>
                          <a:spcPts val="800"/>
                        </a:spcAft>
                      </a:pPr>
                      <a:r>
                        <a:rPr lang="en-US" sz="1400" dirty="0">
                          <a:effectLst/>
                        </a:rPr>
                        <a:t>PHASE</a:t>
                      </a:r>
                      <a:endParaRPr lang="en-US" sz="1100" dirty="0">
                        <a:effectLst/>
                      </a:endParaRPr>
                    </a:p>
                    <a:p>
                      <a:pPr algn="ctr">
                        <a:lnSpc>
                          <a:spcPct val="107000"/>
                        </a:lnSpc>
                        <a:spcAft>
                          <a:spcPts val="800"/>
                        </a:spcAft>
                      </a:pPr>
                      <a:r>
                        <a:rPr lang="en-US" sz="1400" dirty="0">
                          <a:effectLst/>
                        </a:rPr>
                        <a:t>RECTIFIER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380542534"/>
                  </a:ext>
                </a:extLst>
              </a:tr>
            </a:tbl>
          </a:graphicData>
        </a:graphic>
      </p:graphicFrame>
      <p:graphicFrame>
        <p:nvGraphicFramePr>
          <p:cNvPr id="21" name="Table 20">
            <a:extLst>
              <a:ext uri="{FF2B5EF4-FFF2-40B4-BE49-F238E27FC236}">
                <a16:creationId xmlns="" xmlns:a16="http://schemas.microsoft.com/office/drawing/2014/main" id="{2558D1C6-5041-43A5-A50F-75B59D2331D0}"/>
              </a:ext>
            </a:extLst>
          </p:cNvPr>
          <p:cNvGraphicFramePr>
            <a:graphicFrameLocks noGrp="1"/>
          </p:cNvGraphicFramePr>
          <p:nvPr>
            <p:extLst>
              <p:ext uri="{D42A27DB-BD31-4B8C-83A1-F6EECF244321}">
                <p14:modId xmlns:p14="http://schemas.microsoft.com/office/powerpoint/2010/main" val="2529965483"/>
              </p:ext>
            </p:extLst>
          </p:nvPr>
        </p:nvGraphicFramePr>
        <p:xfrm>
          <a:off x="3500117" y="5649171"/>
          <a:ext cx="1036955" cy="593725"/>
        </p:xfrm>
        <a:graphic>
          <a:graphicData uri="http://schemas.openxmlformats.org/drawingml/2006/table">
            <a:tbl>
              <a:tblPr>
                <a:tableStyleId>{5C22544A-7EE6-4342-B048-85BDC9FD1C3A}</a:tableStyleId>
              </a:tblPr>
              <a:tblGrid>
                <a:gridCol w="1036955">
                  <a:extLst>
                    <a:ext uri="{9D8B030D-6E8A-4147-A177-3AD203B41FA5}">
                      <a16:colId xmlns="" xmlns:a16="http://schemas.microsoft.com/office/drawing/2014/main" val="1428880609"/>
                    </a:ext>
                  </a:extLst>
                </a:gridCol>
              </a:tblGrid>
              <a:tr h="593725">
                <a:tc>
                  <a:txBody>
                    <a:bodyPr/>
                    <a:lstStyle/>
                    <a:p>
                      <a:pPr algn="ctr">
                        <a:lnSpc>
                          <a:spcPct val="107000"/>
                        </a:lnSpc>
                        <a:spcAft>
                          <a:spcPts val="800"/>
                        </a:spcAft>
                      </a:pPr>
                      <a:r>
                        <a:rPr lang="en-US" sz="1400" dirty="0">
                          <a:effectLst/>
                        </a:rPr>
                        <a:t>BOOST</a:t>
                      </a:r>
                      <a:endParaRPr lang="en-US" sz="1100" dirty="0">
                        <a:effectLst/>
                      </a:endParaRPr>
                    </a:p>
                    <a:p>
                      <a:pPr algn="ctr">
                        <a:lnSpc>
                          <a:spcPct val="107000"/>
                        </a:lnSpc>
                        <a:spcAft>
                          <a:spcPts val="800"/>
                        </a:spcAft>
                      </a:pPr>
                      <a:r>
                        <a:rPr lang="en-US" sz="1400" dirty="0">
                          <a:effectLst/>
                        </a:rPr>
                        <a:t>CONVERTER</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2239747240"/>
                  </a:ext>
                </a:extLst>
              </a:tr>
            </a:tbl>
          </a:graphicData>
        </a:graphic>
      </p:graphicFrame>
      <p:graphicFrame>
        <p:nvGraphicFramePr>
          <p:cNvPr id="22" name="Table 21">
            <a:extLst>
              <a:ext uri="{FF2B5EF4-FFF2-40B4-BE49-F238E27FC236}">
                <a16:creationId xmlns="" xmlns:a16="http://schemas.microsoft.com/office/drawing/2014/main" id="{0A8ED196-2F9A-4BC3-8144-3E445EC6D318}"/>
              </a:ext>
            </a:extLst>
          </p:cNvPr>
          <p:cNvGraphicFramePr>
            <a:graphicFrameLocks noGrp="1"/>
          </p:cNvGraphicFramePr>
          <p:nvPr>
            <p:extLst>
              <p:ext uri="{D42A27DB-BD31-4B8C-83A1-F6EECF244321}">
                <p14:modId xmlns:p14="http://schemas.microsoft.com/office/powerpoint/2010/main" val="2288513652"/>
              </p:ext>
            </p:extLst>
          </p:nvPr>
        </p:nvGraphicFramePr>
        <p:xfrm>
          <a:off x="1548542" y="5649171"/>
          <a:ext cx="961390" cy="593725"/>
        </p:xfrm>
        <a:graphic>
          <a:graphicData uri="http://schemas.openxmlformats.org/drawingml/2006/table">
            <a:tbl>
              <a:tblPr>
                <a:tableStyleId>{5C22544A-7EE6-4342-B048-85BDC9FD1C3A}</a:tableStyleId>
              </a:tblPr>
              <a:tblGrid>
                <a:gridCol w="961390">
                  <a:extLst>
                    <a:ext uri="{9D8B030D-6E8A-4147-A177-3AD203B41FA5}">
                      <a16:colId xmlns="" xmlns:a16="http://schemas.microsoft.com/office/drawing/2014/main" val="2551136997"/>
                    </a:ext>
                  </a:extLst>
                </a:gridCol>
              </a:tblGrid>
              <a:tr h="593725">
                <a:tc>
                  <a:txBody>
                    <a:bodyPr/>
                    <a:lstStyle/>
                    <a:p>
                      <a:pPr marL="30480" algn="ctr">
                        <a:lnSpc>
                          <a:spcPct val="107000"/>
                        </a:lnSpc>
                        <a:spcAft>
                          <a:spcPts val="800"/>
                        </a:spcAft>
                      </a:pPr>
                      <a:r>
                        <a:rPr lang="en-US" sz="1400" dirty="0">
                          <a:effectLst/>
                        </a:rPr>
                        <a:t>SOLAR</a:t>
                      </a:r>
                      <a:endParaRPr lang="en-US" sz="1100" dirty="0">
                        <a:effectLst/>
                      </a:endParaRPr>
                    </a:p>
                    <a:p>
                      <a:pPr marL="30480" algn="ctr">
                        <a:lnSpc>
                          <a:spcPct val="107000"/>
                        </a:lnSpc>
                        <a:spcAft>
                          <a:spcPts val="800"/>
                        </a:spcAft>
                      </a:pPr>
                      <a:r>
                        <a:rPr lang="en-US" sz="1400" dirty="0">
                          <a:effectLst/>
                        </a:rPr>
                        <a:t>FARM</a:t>
                      </a:r>
                      <a:endParaRPr lang="en-US" sz="1100" dirty="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3947630633"/>
                  </a:ext>
                </a:extLst>
              </a:tr>
            </a:tbl>
          </a:graphicData>
        </a:graphic>
      </p:graphicFrame>
      <p:cxnSp>
        <p:nvCxnSpPr>
          <p:cNvPr id="24" name="Connector: Elbow 23">
            <a:extLst>
              <a:ext uri="{FF2B5EF4-FFF2-40B4-BE49-F238E27FC236}">
                <a16:creationId xmlns="" xmlns:a16="http://schemas.microsoft.com/office/drawing/2014/main" id="{1EE7FC76-FB20-4D34-AF17-557C3C9A097C}"/>
              </a:ext>
            </a:extLst>
          </p:cNvPr>
          <p:cNvCxnSpPr>
            <a:cxnSpLocks noChangeShapeType="1"/>
            <a:stCxn id="12" idx="1"/>
            <a:endCxn id="11" idx="3"/>
          </p:cNvCxnSpPr>
          <p:nvPr/>
        </p:nvCxnSpPr>
        <p:spPr bwMode="auto">
          <a:xfrm rot="10800000">
            <a:off x="2496820" y="2958780"/>
            <a:ext cx="921702" cy="317"/>
          </a:xfrm>
          <a:prstGeom prst="bentConnector3">
            <a:avLst>
              <a:gd name="adj1" fmla="val 50000"/>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33" name="Connector: Elbow 32">
            <a:extLst>
              <a:ext uri="{FF2B5EF4-FFF2-40B4-BE49-F238E27FC236}">
                <a16:creationId xmlns="" xmlns:a16="http://schemas.microsoft.com/office/drawing/2014/main" id="{3DB74540-1E9D-4B3D-8B8C-D50B33B70A4F}"/>
              </a:ext>
            </a:extLst>
          </p:cNvPr>
          <p:cNvCxnSpPr>
            <a:cxnSpLocks noChangeShapeType="1"/>
          </p:cNvCxnSpPr>
          <p:nvPr/>
        </p:nvCxnSpPr>
        <p:spPr bwMode="auto">
          <a:xfrm rot="10800000">
            <a:off x="2509932" y="4475211"/>
            <a:ext cx="921702" cy="317"/>
          </a:xfrm>
          <a:prstGeom prst="bentConnector3">
            <a:avLst>
              <a:gd name="adj1" fmla="val 50000"/>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34" name="Connector: Elbow 33">
            <a:extLst>
              <a:ext uri="{FF2B5EF4-FFF2-40B4-BE49-F238E27FC236}">
                <a16:creationId xmlns="" xmlns:a16="http://schemas.microsoft.com/office/drawing/2014/main" id="{7A5395E5-8EE5-4A22-AC24-86496B5D5A59}"/>
              </a:ext>
            </a:extLst>
          </p:cNvPr>
          <p:cNvCxnSpPr>
            <a:cxnSpLocks noChangeShapeType="1"/>
          </p:cNvCxnSpPr>
          <p:nvPr/>
        </p:nvCxnSpPr>
        <p:spPr bwMode="auto">
          <a:xfrm rot="10800000" flipV="1">
            <a:off x="4455476" y="4487674"/>
            <a:ext cx="558274" cy="1"/>
          </a:xfrm>
          <a:prstGeom prst="bentConnector3">
            <a:avLst>
              <a:gd name="adj1" fmla="val 50000"/>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35" name="Connector: Elbow 34">
            <a:extLst>
              <a:ext uri="{FF2B5EF4-FFF2-40B4-BE49-F238E27FC236}">
                <a16:creationId xmlns="" xmlns:a16="http://schemas.microsoft.com/office/drawing/2014/main" id="{E3716D07-25E6-49B4-B830-4AC7D282EFCF}"/>
              </a:ext>
            </a:extLst>
          </p:cNvPr>
          <p:cNvCxnSpPr>
            <a:cxnSpLocks noChangeShapeType="1"/>
          </p:cNvCxnSpPr>
          <p:nvPr/>
        </p:nvCxnSpPr>
        <p:spPr bwMode="auto">
          <a:xfrm rot="10800000" flipV="1">
            <a:off x="4455476" y="2962272"/>
            <a:ext cx="558274" cy="1"/>
          </a:xfrm>
          <a:prstGeom prst="bentConnector3">
            <a:avLst>
              <a:gd name="adj1" fmla="val 50000"/>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38" name="Straight Connector 37">
            <a:extLst>
              <a:ext uri="{FF2B5EF4-FFF2-40B4-BE49-F238E27FC236}">
                <a16:creationId xmlns="" xmlns:a16="http://schemas.microsoft.com/office/drawing/2014/main" id="{4FBABA06-1D9A-4CD2-94E2-14FC14F8DA88}"/>
              </a:ext>
            </a:extLst>
          </p:cNvPr>
          <p:cNvCxnSpPr>
            <a:cxnSpLocks/>
          </p:cNvCxnSpPr>
          <p:nvPr/>
        </p:nvCxnSpPr>
        <p:spPr>
          <a:xfrm flipH="1" flipV="1">
            <a:off x="5013750" y="2190752"/>
            <a:ext cx="0" cy="4560568"/>
          </a:xfrm>
          <a:prstGeom prst="line">
            <a:avLst/>
          </a:prstGeom>
          <a:ln/>
        </p:spPr>
        <p:style>
          <a:lnRef idx="3">
            <a:schemeClr val="dk1"/>
          </a:lnRef>
          <a:fillRef idx="0">
            <a:schemeClr val="dk1"/>
          </a:fillRef>
          <a:effectRef idx="2">
            <a:schemeClr val="dk1"/>
          </a:effectRef>
          <a:fontRef idx="minor">
            <a:schemeClr val="tx1"/>
          </a:fontRef>
        </p:style>
      </p:cxnSp>
      <p:cxnSp>
        <p:nvCxnSpPr>
          <p:cNvPr id="44" name="Connector: Elbow 43">
            <a:extLst>
              <a:ext uri="{FF2B5EF4-FFF2-40B4-BE49-F238E27FC236}">
                <a16:creationId xmlns="" xmlns:a16="http://schemas.microsoft.com/office/drawing/2014/main" id="{8409A137-4F6D-434F-AEA1-DB3AAE920FA0}"/>
              </a:ext>
            </a:extLst>
          </p:cNvPr>
          <p:cNvCxnSpPr>
            <a:cxnSpLocks noChangeShapeType="1"/>
          </p:cNvCxnSpPr>
          <p:nvPr/>
        </p:nvCxnSpPr>
        <p:spPr bwMode="auto">
          <a:xfrm rot="10800000" flipV="1">
            <a:off x="5017036" y="5584447"/>
            <a:ext cx="681716" cy="8127"/>
          </a:xfrm>
          <a:prstGeom prst="bentConnector3">
            <a:avLst>
              <a:gd name="adj1" fmla="val 818"/>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45" name="Connector: Elbow 44">
            <a:extLst>
              <a:ext uri="{FF2B5EF4-FFF2-40B4-BE49-F238E27FC236}">
                <a16:creationId xmlns="" xmlns:a16="http://schemas.microsoft.com/office/drawing/2014/main" id="{DF8C22D9-7283-4501-96E4-42BBC29B869D}"/>
              </a:ext>
            </a:extLst>
          </p:cNvPr>
          <p:cNvCxnSpPr>
            <a:cxnSpLocks noChangeShapeType="1"/>
          </p:cNvCxnSpPr>
          <p:nvPr/>
        </p:nvCxnSpPr>
        <p:spPr bwMode="auto">
          <a:xfrm rot="10800000">
            <a:off x="5013749" y="6186934"/>
            <a:ext cx="685015" cy="12700"/>
          </a:xfrm>
          <a:prstGeom prst="bentConnector3">
            <a:avLst>
              <a:gd name="adj1" fmla="val -57"/>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46" name="Connector: Elbow 45">
            <a:extLst>
              <a:ext uri="{FF2B5EF4-FFF2-40B4-BE49-F238E27FC236}">
                <a16:creationId xmlns="" xmlns:a16="http://schemas.microsoft.com/office/drawing/2014/main" id="{6E8FD034-DCDC-4F61-864B-B43CEC4F8633}"/>
              </a:ext>
            </a:extLst>
          </p:cNvPr>
          <p:cNvCxnSpPr>
            <a:cxnSpLocks noChangeShapeType="1"/>
          </p:cNvCxnSpPr>
          <p:nvPr/>
        </p:nvCxnSpPr>
        <p:spPr bwMode="auto">
          <a:xfrm rot="10800000">
            <a:off x="6654203" y="6080760"/>
            <a:ext cx="777840" cy="12700"/>
          </a:xfrm>
          <a:prstGeom prst="bentConnector3">
            <a:avLst>
              <a:gd name="adj1" fmla="val 1018"/>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47" name="Connector: Elbow 46">
            <a:extLst>
              <a:ext uri="{FF2B5EF4-FFF2-40B4-BE49-F238E27FC236}">
                <a16:creationId xmlns="" xmlns:a16="http://schemas.microsoft.com/office/drawing/2014/main" id="{9CCB5C7C-F174-4774-AF24-78C7AB157BF6}"/>
              </a:ext>
            </a:extLst>
          </p:cNvPr>
          <p:cNvCxnSpPr>
            <a:cxnSpLocks noChangeShapeType="1"/>
          </p:cNvCxnSpPr>
          <p:nvPr/>
        </p:nvCxnSpPr>
        <p:spPr bwMode="auto">
          <a:xfrm rot="10800000">
            <a:off x="6673215" y="5783074"/>
            <a:ext cx="758829" cy="12700"/>
          </a:xfrm>
          <a:prstGeom prst="bentConnector3">
            <a:avLst>
              <a:gd name="adj1" fmla="val 1799"/>
            </a:avLst>
          </a:prstGeom>
          <a:noFill/>
          <a:ln w="9525">
            <a:solidFill>
              <a:srgbClr val="000000"/>
            </a:solidFill>
            <a:miter lim="800000"/>
            <a:headEnd/>
            <a:tailEnd type="triangle" w="med" len="med"/>
          </a:ln>
          <a:extLst>
            <a:ext uri="{909E8E84-426E-40DD-AFC4-6F175D3DCCD1}">
              <a14:hiddenFill xmlns:a14="http://schemas.microsoft.com/office/drawing/2010/main">
                <a:noFill/>
              </a14:hiddenFill>
            </a:ext>
          </a:extLst>
        </p:spPr>
      </p:cxnSp>
      <p:cxnSp>
        <p:nvCxnSpPr>
          <p:cNvPr id="59" name="Straight Arrow Connector 58">
            <a:extLst>
              <a:ext uri="{FF2B5EF4-FFF2-40B4-BE49-F238E27FC236}">
                <a16:creationId xmlns="" xmlns:a16="http://schemas.microsoft.com/office/drawing/2014/main" id="{6805EA7B-2F77-42EE-A2FC-C9DD7E26F9CD}"/>
              </a:ext>
            </a:extLst>
          </p:cNvPr>
          <p:cNvCxnSpPr>
            <a:cxnSpLocks/>
          </p:cNvCxnSpPr>
          <p:nvPr/>
        </p:nvCxnSpPr>
        <p:spPr>
          <a:xfrm flipV="1">
            <a:off x="5013748" y="2967195"/>
            <a:ext cx="612000"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 xmlns:a16="http://schemas.microsoft.com/office/drawing/2014/main" id="{762CBEAC-F6E0-4C6D-839F-4CA3B7EA1759}"/>
              </a:ext>
            </a:extLst>
          </p:cNvPr>
          <p:cNvCxnSpPr>
            <a:endCxn id="18" idx="1"/>
          </p:cNvCxnSpPr>
          <p:nvPr/>
        </p:nvCxnSpPr>
        <p:spPr>
          <a:xfrm>
            <a:off x="6673214" y="2944334"/>
            <a:ext cx="758829" cy="14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 xmlns:a16="http://schemas.microsoft.com/office/drawing/2014/main" id="{480C4DCA-D436-43AB-813B-3D541A17F315}"/>
              </a:ext>
            </a:extLst>
          </p:cNvPr>
          <p:cNvCxnSpPr>
            <a:cxnSpLocks/>
            <a:endCxn id="14" idx="1"/>
          </p:cNvCxnSpPr>
          <p:nvPr/>
        </p:nvCxnSpPr>
        <p:spPr>
          <a:xfrm flipV="1">
            <a:off x="5013748" y="4490226"/>
            <a:ext cx="62251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48578" name="Straight Arrow Connector 1048577">
            <a:extLst>
              <a:ext uri="{FF2B5EF4-FFF2-40B4-BE49-F238E27FC236}">
                <a16:creationId xmlns="" xmlns:a16="http://schemas.microsoft.com/office/drawing/2014/main" id="{EE93FB2B-7537-4447-A338-4ABE8B50CEAD}"/>
              </a:ext>
            </a:extLst>
          </p:cNvPr>
          <p:cNvCxnSpPr>
            <a:endCxn id="13" idx="1"/>
          </p:cNvCxnSpPr>
          <p:nvPr/>
        </p:nvCxnSpPr>
        <p:spPr>
          <a:xfrm>
            <a:off x="6673214" y="4475211"/>
            <a:ext cx="7588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48580" name="Straight Arrow Connector 1048579">
            <a:extLst>
              <a:ext uri="{FF2B5EF4-FFF2-40B4-BE49-F238E27FC236}">
                <a16:creationId xmlns="" xmlns:a16="http://schemas.microsoft.com/office/drawing/2014/main" id="{D9119B8B-B9A4-4C36-8961-02D23650A91A}"/>
              </a:ext>
            </a:extLst>
          </p:cNvPr>
          <p:cNvCxnSpPr>
            <a:cxnSpLocks/>
          </p:cNvCxnSpPr>
          <p:nvPr/>
        </p:nvCxnSpPr>
        <p:spPr>
          <a:xfrm>
            <a:off x="2509931" y="5783074"/>
            <a:ext cx="9901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 xmlns:a16="http://schemas.microsoft.com/office/drawing/2014/main" id="{8C6ED708-D075-4A3A-9580-A7D05276C2F1}"/>
              </a:ext>
            </a:extLst>
          </p:cNvPr>
          <p:cNvCxnSpPr>
            <a:cxnSpLocks/>
          </p:cNvCxnSpPr>
          <p:nvPr/>
        </p:nvCxnSpPr>
        <p:spPr>
          <a:xfrm>
            <a:off x="2517551" y="6072634"/>
            <a:ext cx="9901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1" name="Straight Arrow Connector 70">
            <a:extLst>
              <a:ext uri="{FF2B5EF4-FFF2-40B4-BE49-F238E27FC236}">
                <a16:creationId xmlns="" xmlns:a16="http://schemas.microsoft.com/office/drawing/2014/main" id="{9630D5A4-BB4C-4B92-8F6A-58795C7401FC}"/>
              </a:ext>
            </a:extLst>
          </p:cNvPr>
          <p:cNvCxnSpPr>
            <a:cxnSpLocks/>
          </p:cNvCxnSpPr>
          <p:nvPr/>
        </p:nvCxnSpPr>
        <p:spPr>
          <a:xfrm>
            <a:off x="4536851" y="5813554"/>
            <a:ext cx="47689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3" name="Straight Arrow Connector 72">
            <a:extLst>
              <a:ext uri="{FF2B5EF4-FFF2-40B4-BE49-F238E27FC236}">
                <a16:creationId xmlns="" xmlns:a16="http://schemas.microsoft.com/office/drawing/2014/main" id="{5C96BBFB-890C-4F98-9506-197C5FB40A65}"/>
              </a:ext>
            </a:extLst>
          </p:cNvPr>
          <p:cNvCxnSpPr>
            <a:cxnSpLocks/>
          </p:cNvCxnSpPr>
          <p:nvPr/>
        </p:nvCxnSpPr>
        <p:spPr>
          <a:xfrm>
            <a:off x="4536851" y="6042154"/>
            <a:ext cx="47689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48583" name="TextBox 1048582">
            <a:extLst>
              <a:ext uri="{FF2B5EF4-FFF2-40B4-BE49-F238E27FC236}">
                <a16:creationId xmlns="" xmlns:a16="http://schemas.microsoft.com/office/drawing/2014/main" id="{C5C7CF70-664F-4987-8021-04864C924982}"/>
              </a:ext>
            </a:extLst>
          </p:cNvPr>
          <p:cNvSpPr txBox="1"/>
          <p:nvPr/>
        </p:nvSpPr>
        <p:spPr>
          <a:xfrm>
            <a:off x="4749501" y="4049683"/>
            <a:ext cx="615553" cy="1444781"/>
          </a:xfrm>
          <a:prstGeom prst="rect">
            <a:avLst/>
          </a:prstGeom>
          <a:noFill/>
        </p:spPr>
        <p:txBody>
          <a:bodyPr vert="vert270" wrap="square" rtlCol="0">
            <a:spAutoFit/>
          </a:bodyPr>
          <a:lstStyle/>
          <a:p>
            <a:r>
              <a:rPr lang="en-US" sz="1000" dirty="0">
                <a:effectLst/>
                <a:latin typeface="Calibri" panose="020F0502020204030204" pitchFamily="34" charset="0"/>
                <a:ea typeface="Calibri" panose="020F0502020204030204" pitchFamily="34" charset="0"/>
                <a:cs typeface="Latha" panose="020B0604020202020204" pitchFamily="34" charset="0"/>
              </a:rPr>
              <a:t>DC BUS(400V)</a:t>
            </a:r>
          </a:p>
          <a:p>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880</TotalTime>
  <Words>2468</Words>
  <Application>Microsoft Office PowerPoint</Application>
  <PresentationFormat>Custom</PresentationFormat>
  <Paragraphs>298</Paragraphs>
  <Slides>30</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30</vt:i4>
      </vt:variant>
    </vt:vector>
  </HeadingPairs>
  <TitlesOfParts>
    <vt:vector size="41" baseType="lpstr">
      <vt:lpstr>Arial</vt:lpstr>
      <vt:lpstr>Arial MT</vt:lpstr>
      <vt:lpstr>Calibri</vt:lpstr>
      <vt:lpstr>Calibri Light</vt:lpstr>
      <vt:lpstr>Latha</vt:lpstr>
      <vt:lpstr>Söhne</vt:lpstr>
      <vt:lpstr>Symbol</vt:lpstr>
      <vt:lpstr>Times New Roman</vt:lpstr>
      <vt:lpstr>Wingdings</vt:lpstr>
      <vt:lpstr>等线</vt:lpstr>
      <vt:lpstr>Office Theme</vt:lpstr>
      <vt:lpstr>SOLAR AND WIND POWERED HYBRID ENERGY VEHICLE  </vt:lpstr>
      <vt:lpstr>PowerPoint Presentation</vt:lpstr>
      <vt:lpstr>OBJECTIVE</vt:lpstr>
      <vt:lpstr>ABSTRACT</vt:lpstr>
      <vt:lpstr>LITERATURE SURVEY</vt:lpstr>
      <vt:lpstr>PowerPoint Presentation</vt:lpstr>
      <vt:lpstr>PowerPoint Presentation</vt:lpstr>
      <vt:lpstr>PowerPoint Presentation</vt:lpstr>
      <vt:lpstr>EXISTING SYSTEM </vt:lpstr>
      <vt:lpstr>PowerPoint Presentation</vt:lpstr>
      <vt:lpstr>HARDWARE AND SOFTWARE 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BATTERY:</vt:lpstr>
      <vt:lpstr>CIRCUIT DIAGRAM</vt:lpstr>
      <vt:lpstr>RESULTS AND ANALYSIS</vt:lpstr>
      <vt:lpstr>PowerPoint Presentation</vt:lpstr>
      <vt:lpstr>OUTPUT</vt:lpstr>
      <vt:lpstr>PROPOSED SYSTEM ADVANTAGES</vt:lpstr>
      <vt:lpstr>CONCLUSION</vt:lpstr>
      <vt:lpstr>FUTURE CONSIDERATION</vt:lpstr>
      <vt:lpstr>REFERENCES</vt:lpstr>
      <vt:lpstr>PowerPoint Presentation</vt:lpstr>
      <vt:lpstr>ANY QUERIES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FOOTSTEP POWER GENERATION SYSTEM USING RFID FOR CHARGING</dc:title>
  <dc:creator>Vignesh Thirunavukkarasu</dc:creator>
  <cp:lastModifiedBy>Microsoft account</cp:lastModifiedBy>
  <cp:revision>57</cp:revision>
  <dcterms:created xsi:type="dcterms:W3CDTF">2022-03-25T15:58:38Z</dcterms:created>
  <dcterms:modified xsi:type="dcterms:W3CDTF">2024-04-30T15:52:31Z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f58cf1a655be412c81524dcd1569e7d4</vt:lpwstr>
  </property>
</Properties>
</file>